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87"/>
  </p:notesMasterIdLst>
  <p:sldIdLst>
    <p:sldId id="569" r:id="rId2"/>
    <p:sldId id="315" r:id="rId3"/>
    <p:sldId id="487" r:id="rId4"/>
    <p:sldId id="489" r:id="rId5"/>
    <p:sldId id="504" r:id="rId6"/>
    <p:sldId id="488" r:id="rId7"/>
    <p:sldId id="505" r:id="rId8"/>
    <p:sldId id="313" r:id="rId9"/>
    <p:sldId id="491" r:id="rId10"/>
    <p:sldId id="506" r:id="rId11"/>
    <p:sldId id="490" r:id="rId12"/>
    <p:sldId id="572" r:id="rId13"/>
    <p:sldId id="492" r:id="rId14"/>
    <p:sldId id="493" r:id="rId15"/>
    <p:sldId id="494" r:id="rId16"/>
    <p:sldId id="573" r:id="rId17"/>
    <p:sldId id="495" r:id="rId18"/>
    <p:sldId id="497" r:id="rId19"/>
    <p:sldId id="509" r:id="rId20"/>
    <p:sldId id="498" r:id="rId21"/>
    <p:sldId id="499" r:id="rId22"/>
    <p:sldId id="501" r:id="rId23"/>
    <p:sldId id="508" r:id="rId24"/>
    <p:sldId id="500" r:id="rId25"/>
    <p:sldId id="510" r:id="rId26"/>
    <p:sldId id="511" r:id="rId27"/>
    <p:sldId id="513" r:id="rId28"/>
    <p:sldId id="515" r:id="rId29"/>
    <p:sldId id="514" r:id="rId30"/>
    <p:sldId id="516" r:id="rId31"/>
    <p:sldId id="316" r:id="rId32"/>
    <p:sldId id="517" r:id="rId33"/>
    <p:sldId id="518" r:id="rId34"/>
    <p:sldId id="528" r:id="rId35"/>
    <p:sldId id="519" r:id="rId36"/>
    <p:sldId id="520" r:id="rId37"/>
    <p:sldId id="521" r:id="rId38"/>
    <p:sldId id="522" r:id="rId39"/>
    <p:sldId id="523" r:id="rId40"/>
    <p:sldId id="524" r:id="rId41"/>
    <p:sldId id="525" r:id="rId42"/>
    <p:sldId id="526" r:id="rId43"/>
    <p:sldId id="527" r:id="rId44"/>
    <p:sldId id="529" r:id="rId45"/>
    <p:sldId id="530" r:id="rId46"/>
    <p:sldId id="532" r:id="rId47"/>
    <p:sldId id="533" r:id="rId48"/>
    <p:sldId id="537" r:id="rId49"/>
    <p:sldId id="535" r:id="rId50"/>
    <p:sldId id="536" r:id="rId51"/>
    <p:sldId id="538" r:id="rId52"/>
    <p:sldId id="539" r:id="rId53"/>
    <p:sldId id="540" r:id="rId54"/>
    <p:sldId id="554" r:id="rId55"/>
    <p:sldId id="552" r:id="rId56"/>
    <p:sldId id="531" r:id="rId57"/>
    <p:sldId id="541" r:id="rId58"/>
    <p:sldId id="551" r:id="rId59"/>
    <p:sldId id="542" r:id="rId60"/>
    <p:sldId id="544" r:id="rId61"/>
    <p:sldId id="546" r:id="rId62"/>
    <p:sldId id="545" r:id="rId63"/>
    <p:sldId id="553" r:id="rId64"/>
    <p:sldId id="547" r:id="rId65"/>
    <p:sldId id="548" r:id="rId66"/>
    <p:sldId id="549" r:id="rId67"/>
    <p:sldId id="550" r:id="rId68"/>
    <p:sldId id="564" r:id="rId69"/>
    <p:sldId id="317" r:id="rId70"/>
    <p:sldId id="566" r:id="rId71"/>
    <p:sldId id="555" r:id="rId72"/>
    <p:sldId id="556" r:id="rId73"/>
    <p:sldId id="557" r:id="rId74"/>
    <p:sldId id="558" r:id="rId75"/>
    <p:sldId id="565" r:id="rId76"/>
    <p:sldId id="318" r:id="rId77"/>
    <p:sldId id="567" r:id="rId78"/>
    <p:sldId id="559" r:id="rId79"/>
    <p:sldId id="560" r:id="rId80"/>
    <p:sldId id="561" r:id="rId81"/>
    <p:sldId id="562" r:id="rId82"/>
    <p:sldId id="563" r:id="rId83"/>
    <p:sldId id="574" r:id="rId84"/>
    <p:sldId id="571" r:id="rId85"/>
    <p:sldId id="575" r:id="rId86"/>
  </p:sldIdLst>
  <p:sldSz cx="12192000" cy="6858000"/>
  <p:notesSz cx="6858000" cy="9144000"/>
  <p:embeddedFontLst>
    <p:embeddedFont>
      <p:font typeface="Verdana" panose="020B0604030504040204" pitchFamily="34" charset="0"/>
      <p:regular r:id="rId88"/>
      <p:bold r:id="rId89"/>
      <p:italic r:id="rId90"/>
      <p:boldItalic r:id="rId91"/>
    </p:embeddedFont>
    <p:embeddedFont>
      <p:font typeface="Roboto Mono Thin" pitchFamily="2" charset="0"/>
      <p:regular r:id="rId92"/>
      <p:italic r:id="rId93"/>
    </p:embeddedFont>
    <p:embeddedFont>
      <p:font typeface="Lato" panose="020B0604020202020204" charset="0"/>
      <p:regular r:id="rId94"/>
      <p:bold r:id="rId95"/>
    </p:embeddedFont>
    <p:embeddedFont>
      <p:font typeface="Consolas" panose="020B0609020204030204" pitchFamily="49" charset="0"/>
      <p:regular r:id="rId96"/>
      <p:bold r:id="rId97"/>
      <p:italic r:id="rId98"/>
      <p:boldItalic r:id="rId99"/>
    </p:embeddedFont>
    <p:embeddedFont>
      <p:font typeface="Calibri" panose="020F0502020204030204" pitchFamily="34" charset="0"/>
      <p:regular r:id="rId100"/>
      <p:bold r:id="rId101"/>
      <p:italic r:id="rId102"/>
      <p:boldItalic r:id="rId103"/>
    </p:embeddedFont>
    <p:embeddedFont>
      <p:font typeface="Roboto Light" panose="02000000000000000000" pitchFamily="2" charset="0"/>
      <p:regular r:id="rId104"/>
      <p:italic r:id="rId105"/>
    </p:embeddedFont>
    <p:embeddedFont>
      <p:font typeface="Segoe UI Black" panose="020B0A02040204020203" pitchFamily="34" charset="0"/>
      <p:bold r:id="rId106"/>
      <p:boldItalic r:id="rId107"/>
    </p:embeddedFont>
    <p:embeddedFont>
      <p:font typeface="Roboto Condensed Light" panose="02000000000000000000" pitchFamily="2" charset="0"/>
      <p:regular r:id="rId108"/>
      <p:italic r:id="rId109"/>
    </p:embeddedFont>
    <p:embeddedFont>
      <p:font typeface="Roboto Condensed" panose="02000000000000000000" pitchFamily="2" charset="0"/>
      <p:regular r:id="rId110"/>
      <p:bold r:id="rId111"/>
      <p:italic r:id="rId112"/>
      <p:boldItalic r:id="rId113"/>
    </p:embeddedFont>
    <p:embeddedFont>
      <p:font typeface="Wingdings 3" panose="05040102010807070707" pitchFamily="18" charset="2"/>
      <p:regular r:id="rId114"/>
    </p:embeddedFont>
    <p:embeddedFont>
      <p:font typeface="Wingdings 2" panose="05020102010507070707" pitchFamily="18" charset="2"/>
      <p:regular r:id="rId1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qE8cp8N38YIhh8Rz349QEg==" hashData="YINTBBpuq9OBWsQOnoxC/n5dNhd7jkBSEBxwP9nnsBcrhSwIt4amVfsO2R/FQ2QwdfMtY9Jwu8hay7lyJJ7AWw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3BBA"/>
    <a:srgbClr val="301B92"/>
    <a:srgbClr val="D1C7E8"/>
    <a:srgbClr val="5430AA"/>
    <a:srgbClr val="3366CC"/>
    <a:srgbClr val="CC99FF"/>
    <a:srgbClr val="ECF5FC"/>
    <a:srgbClr val="D28FFF"/>
    <a:srgbClr val="DBD1EF"/>
    <a:srgbClr val="D6CA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91" autoAdjust="0"/>
    <p:restoredTop sz="93896" autoAdjust="0"/>
  </p:normalViewPr>
  <p:slideViewPr>
    <p:cSldViewPr snapToGrid="0">
      <p:cViewPr varScale="1">
        <p:scale>
          <a:sx n="66" d="100"/>
          <a:sy n="66" d="100"/>
        </p:scale>
        <p:origin x="10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2.fntdata"/><Relationship Id="rId112" Type="http://schemas.openxmlformats.org/officeDocument/2006/relationships/font" Target="fonts/font25.fntdata"/><Relationship Id="rId16" Type="http://schemas.openxmlformats.org/officeDocument/2006/relationships/slide" Target="slides/slide15.xml"/><Relationship Id="rId107" Type="http://schemas.openxmlformats.org/officeDocument/2006/relationships/font" Target="fonts/font20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5.fntdata"/><Relationship Id="rId5" Type="http://schemas.openxmlformats.org/officeDocument/2006/relationships/slide" Target="slides/slide4.xml"/><Relationship Id="rId90" Type="http://schemas.openxmlformats.org/officeDocument/2006/relationships/font" Target="fonts/font3.fntdata"/><Relationship Id="rId95" Type="http://schemas.openxmlformats.org/officeDocument/2006/relationships/font" Target="fonts/font8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26.fntdata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6.fntdata"/><Relationship Id="rId108" Type="http://schemas.openxmlformats.org/officeDocument/2006/relationships/font" Target="fonts/font21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font" Target="fonts/font4.fntdata"/><Relationship Id="rId96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27.fntdata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7.fntdata"/><Relationship Id="rId99" Type="http://schemas.openxmlformats.org/officeDocument/2006/relationships/font" Target="fonts/font12.fntdata"/><Relationship Id="rId10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22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0.fntdata"/><Relationship Id="rId104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110" Type="http://schemas.openxmlformats.org/officeDocument/2006/relationships/font" Target="fonts/font23.fntdata"/><Relationship Id="rId115" Type="http://schemas.openxmlformats.org/officeDocument/2006/relationships/font" Target="fonts/font28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3.fntdata"/><Relationship Id="rId105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6.fntdata"/><Relationship Id="rId98" Type="http://schemas.openxmlformats.org/officeDocument/2006/relationships/font" Target="fonts/font1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font" Target="fonts/font1.fntdata"/><Relationship Id="rId111" Type="http://schemas.openxmlformats.org/officeDocument/2006/relationships/font" Target="fonts/font24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4DAC8-B492-4919-9DB3-C8FBD3F30A55}" type="datetimeFigureOut">
              <a:rPr lang="en-IN" smtClean="0"/>
              <a:t>25-07-2021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D71FFD-F39C-43AC-A571-75A14A13F0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3096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D71FFD-F39C-43AC-A571-75A14A13F0C7}" type="slidenum">
              <a:rPr lang="en-IN" smtClean="0"/>
              <a:t>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2293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D71FFD-F39C-43AC-A571-75A14A13F0C7}" type="slidenum">
              <a:rPr lang="en-IN" smtClean="0"/>
              <a:t>73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0774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D71FFD-F39C-43AC-A571-75A14A13F0C7}" type="slidenum">
              <a:rPr lang="en-IN" smtClean="0"/>
              <a:t>74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5031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 Results</a:t>
            </a:r>
          </a:p>
          <a:p>
            <a:r>
              <a:rPr lang="en-I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results</a:t>
            </a:r>
          </a:p>
          <a:p>
            <a:r>
              <a:rPr lang="en-I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I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I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Asynchronous transfer mode 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D71FFD-F39C-43AC-A571-75A14A13F0C7}" type="slidenum">
              <a:rPr lang="en-IN" smtClean="0"/>
              <a:t>77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9592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Swati R Sharma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="" xmlns:a16="http://schemas.microsoft.com/office/drawing/2014/main" id="{BF2BE79E-EA17-4AB9-8CB5-714A52A6B2F5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776216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#3170710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(MCWC)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2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– </a:t>
            </a:r>
            <a:r>
              <a:rPr lang="en-IN" sz="1200" kern="1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Wireless Communication Technology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rgbClr val="5430AA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lnSpc>
                <a:spcPct val="119000"/>
              </a:lnSpc>
              <a:buClr>
                <a:srgbClr val="5430AA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lnSpc>
                <a:spcPct val="119000"/>
              </a:lnSpc>
              <a:buClr>
                <a:srgbClr val="5430AA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lnSpc>
                <a:spcPct val="119000"/>
              </a:lnSpc>
              <a:buClr>
                <a:srgbClr val="5430AA"/>
              </a:buClr>
              <a:defRPr sz="1600">
                <a:solidFill>
                  <a:schemeClr val="tx1"/>
                </a:solidFill>
              </a:defRPr>
            </a:lvl4pPr>
            <a:lvl5pPr algn="just">
              <a:lnSpc>
                <a:spcPct val="119000"/>
              </a:lnSpc>
              <a:buClr>
                <a:srgbClr val="5430AA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373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5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 smtClean="0"/>
              <a:t>Swati.sharma@darshan.ac.in</a:t>
            </a:r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 smtClean="0"/>
              <a:t>(O) 9727747317</a:t>
            </a:r>
            <a:endParaRPr lang="en-US" dirty="0"/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Computer Engineering Department</a:t>
            </a:r>
            <a:endParaRPr lang="en-US" dirty="0"/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baseline="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Prof. Swati R Sharma</a:t>
            </a:r>
            <a:endParaRPr lang="en-US" dirty="0"/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05581" y="37795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IN" b="1" dirty="0" smtClean="0"/>
              <a:t>Mobile Computing and Wireless Communication </a:t>
            </a:r>
            <a:r>
              <a:rPr lang="en-IN" b="1" dirty="0" smtClean="0">
                <a:ea typeface="Roboto Mono Thin" pitchFamily="2" charset="0"/>
              </a:rPr>
              <a:t>(MCWC)</a:t>
            </a:r>
          </a:p>
          <a:p>
            <a:r>
              <a:rPr lang="en-IN" b="1" dirty="0" smtClean="0">
                <a:ea typeface="Roboto Mono Thin" pitchFamily="2" charset="0"/>
              </a:rPr>
              <a:t>GTU #</a:t>
            </a:r>
            <a:r>
              <a:rPr lang="en-IN" dirty="0" smtClean="0">
                <a:ea typeface="Roboto Mono Thin" pitchFamily="2" charset="0"/>
              </a:rPr>
              <a:t> 3</a:t>
            </a:r>
            <a:r>
              <a:rPr lang="en-IN" b="1" dirty="0" smtClean="0">
                <a:ea typeface="Roboto Mono Thin" pitchFamily="2" charset="0"/>
              </a:rPr>
              <a:t>170710</a:t>
            </a:r>
            <a:r>
              <a:rPr lang="en-IN" b="1" dirty="0" smtClean="0"/>
              <a:t> </a:t>
            </a:r>
            <a:endParaRPr lang="en-US" dirty="0"/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777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="" xmlns:a16="http://schemas.microsoft.com/office/drawing/2014/main" id="{BF2BE79E-EA17-4AB9-8CB5-714A52A6B2F5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986528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#3170710 (MCWC)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</a:t>
            </a:r>
            <a:r>
              <a:rPr lang="en-IN" sz="1200" kern="1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Wireless Communication Technology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rgbClr val="5430AA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rgbClr val="5430AA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rgbClr val="5430AA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rgbClr val="5430AA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rgbClr val="5430AA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406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="" xmlns:a16="http://schemas.microsoft.com/office/drawing/2014/main" id="{BF2BE79E-EA17-4AB9-8CB5-714A52A6B2F5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5004816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#3170710 (MCWC)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</a:t>
            </a:r>
            <a:r>
              <a:rPr lang="en-IN" sz="1200" kern="1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Wireless Communication Technology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rgbClr val="5430AA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rgbClr val="5430AA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rgbClr val="5430AA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rgbClr val="5430AA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rgbClr val="5430AA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0361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301B92"/>
                    </a:gs>
                    <a:gs pos="100000">
                      <a:srgbClr val="673BBA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="" xmlns:a16="http://schemas.microsoft.com/office/drawing/2014/main" id="{910DC0DC-3FC7-402D-8C9F-62D3ACC8DC86}"/>
              </a:ext>
            </a:extLst>
          </p:cNvPr>
          <p:cNvSpPr>
            <a:spLocks/>
          </p:cNvSpPr>
          <p:nvPr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660066"/>
              </a:gs>
              <a:gs pos="50000">
                <a:srgbClr val="9900CC"/>
              </a:gs>
              <a:gs pos="100000">
                <a:srgbClr val="CC66F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2802A992-B18A-47D4-8497-02E7586DF58D}"/>
              </a:ext>
            </a:extLst>
          </p:cNvPr>
          <p:cNvGrpSpPr/>
          <p:nvPr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68860">
                <a:srgbClr val="5430AA"/>
              </a:gs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098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5D17CCA1-DDAA-4D6C-AAE4-2ECFF46CFEAB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="" xmlns:a16="http://schemas.microsoft.com/office/drawing/2014/main" id="{F2FD45BD-9964-4102-8DE9-72CDDDD20A49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858512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#3170710 (MCWC)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</a:t>
            </a:r>
            <a:r>
              <a:rPr lang="en-IN" sz="1200" kern="1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Wireless Communication Technology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="" xmlns:a16="http://schemas.microsoft.com/office/drawing/2014/main" id="{32768103-D8F5-4649-8107-E4B3B8C554BB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6C86632-7EFD-4A64-85B1-0CE7D13E0C97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FE191CF5-3D57-422B-B2EB-FF235E30DB22}"/>
              </a:ext>
            </a:extLst>
          </p:cNvPr>
          <p:cNvGrpSpPr/>
          <p:nvPr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64204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5D17CCA1-DDAA-4D6C-AAE4-2ECFF46CFEAB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="" xmlns:a16="http://schemas.microsoft.com/office/drawing/2014/main" id="{F2FD45BD-9964-4102-8DE9-72CDDDD20A49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5105400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#3170710 (MCWC)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</a:t>
            </a:r>
            <a:r>
              <a:rPr lang="en-IN" sz="1200" kern="1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Wireless Communication Technology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="" xmlns:a16="http://schemas.microsoft.com/office/drawing/2014/main" id="{32768103-D8F5-4649-8107-E4B3B8C554BB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6C86632-7EFD-4A64-85B1-0CE7D13E0C97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913602D2-CAF0-4790-95E8-87990761ED0C}"/>
              </a:ext>
            </a:extLst>
          </p:cNvPr>
          <p:cNvGrpSpPr/>
          <p:nvPr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9719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5D17CCA1-DDAA-4D6C-AAE4-2ECFF46CFEAB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="" xmlns:a16="http://schemas.microsoft.com/office/drawing/2014/main" id="{F2FD45BD-9964-4102-8DE9-72CDDDD20A49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5162550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#3170710 (MCWC)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</a:t>
            </a:r>
            <a:r>
              <a:rPr lang="en-IN" sz="1200" kern="1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Wireless Communication Technology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="" xmlns:a16="http://schemas.microsoft.com/office/drawing/2014/main" id="{32768103-D8F5-4649-8107-E4B3B8C554BB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6C86632-7EFD-4A64-85B1-0CE7D13E0C97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15C60ED7-12D4-496E-AF73-0995BE8C12FD}"/>
              </a:ext>
            </a:extLst>
          </p:cNvPr>
          <p:cNvGrpSpPr/>
          <p:nvPr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4119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05396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D71C1D1-D056-4C60-9F03-E6291617B71F}"/>
              </a:ext>
            </a:extLst>
          </p:cNvPr>
          <p:cNvSpPr txBox="1"/>
          <p:nvPr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40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53299-B7E8-4546-B0EE-F2789FAB0090}" type="datetimeFigureOut">
              <a:rPr lang="en-IN" smtClean="0"/>
              <a:t>25-07-2021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93B2D-A1B2-418D-80F1-2A1E26A7B2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9321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8" r:id="rId1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Unit-2:</a:t>
            </a:r>
            <a:br>
              <a:rPr lang="en-IN" dirty="0" smtClean="0"/>
            </a:br>
            <a:r>
              <a:rPr lang="en-IN" dirty="0"/>
              <a:t>Wireless Communication </a:t>
            </a:r>
            <a:r>
              <a:rPr lang="en-IN" dirty="0" smtClean="0"/>
              <a:t>Technology</a:t>
            </a:r>
            <a:r>
              <a:rPr lang="en-IN" sz="4400" dirty="0" smtClean="0"/>
              <a:t/>
            </a:r>
            <a:br>
              <a:rPr lang="en-IN" sz="4400" dirty="0" smtClean="0"/>
            </a:br>
            <a:r>
              <a:rPr lang="en-IN" sz="2400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PART-4 </a:t>
            </a:r>
            <a:r>
              <a:rPr lang="en-IN" sz="2400" dirty="0">
                <a:solidFill>
                  <a:srgbClr val="212121">
                    <a:lumMod val="90000"/>
                    <a:lumOff val="10000"/>
                  </a:srgb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: Coding and Error Control</a:t>
            </a:r>
            <a:endParaRPr lang="en-IN" sz="4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 smtClean="0"/>
              <a:t>swati.sharma@darshan.ac.in</a:t>
            </a:r>
            <a:endParaRPr lang="en-IN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 smtClean="0"/>
              <a:t>(O)</a:t>
            </a:r>
            <a:r>
              <a:rPr lang="en-IN" dirty="0"/>
              <a:t> 9727747317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smtClean="0"/>
              <a:t>Computer Engineering Department</a:t>
            </a:r>
            <a:endParaRPr lang="en-IN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1837677" y="5286779"/>
            <a:ext cx="5581039" cy="290081"/>
          </a:xfrm>
        </p:spPr>
        <p:txBody>
          <a:bodyPr/>
          <a:lstStyle/>
          <a:p>
            <a:r>
              <a:rPr lang="en-IN" dirty="0" err="1" smtClean="0"/>
              <a:t>Prof.Swati</a:t>
            </a:r>
            <a:r>
              <a:rPr lang="en-IN" dirty="0" smtClean="0"/>
              <a:t> R Sharma</a:t>
            </a:r>
            <a:endParaRPr lang="en-IN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N" b="1" dirty="0"/>
              <a:t>Mobile Computing and Wireless Communication </a:t>
            </a:r>
            <a:r>
              <a:rPr lang="en-IN" b="1" dirty="0">
                <a:ea typeface="Roboto Mono Thin" pitchFamily="2" charset="0"/>
              </a:rPr>
              <a:t>(MCWC)</a:t>
            </a:r>
          </a:p>
          <a:p>
            <a:r>
              <a:rPr lang="en-IN" b="1" dirty="0">
                <a:ea typeface="Roboto Mono Thin" pitchFamily="2" charset="0"/>
              </a:rPr>
              <a:t>GTU #</a:t>
            </a:r>
            <a:r>
              <a:rPr lang="en-IN" dirty="0">
                <a:ea typeface="Roboto Mono Thin" pitchFamily="2" charset="0"/>
              </a:rPr>
              <a:t> </a:t>
            </a:r>
            <a:r>
              <a:rPr lang="en-IN" b="1" dirty="0">
                <a:ea typeface="Roboto Mono Thin" pitchFamily="2" charset="0"/>
              </a:rPr>
              <a:t>3</a:t>
            </a:r>
            <a:r>
              <a:rPr lang="en-IN" b="1" dirty="0" smtClean="0">
                <a:ea typeface="Roboto Mono Thin" pitchFamily="2" charset="0"/>
              </a:rPr>
              <a:t>170710</a:t>
            </a:r>
            <a:r>
              <a:rPr lang="en-IN" b="1" dirty="0" smtClean="0"/>
              <a:t> </a:t>
            </a:r>
            <a:endParaRPr lang="en-US" dirty="0"/>
          </a:p>
        </p:txBody>
      </p:sp>
      <p:pic>
        <p:nvPicPr>
          <p:cNvPr id="11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0823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Error </a:t>
            </a:r>
            <a:r>
              <a:rPr lang="en-IN" dirty="0" smtClean="0"/>
              <a:t>Detection </a:t>
            </a:r>
            <a:r>
              <a:rPr lang="en-IN" dirty="0"/>
              <a:t>Techniques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295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Error </a:t>
            </a:r>
            <a:r>
              <a:rPr lang="en-IN" dirty="0" smtClean="0"/>
              <a:t>Detection Techniques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4956629" y="1161144"/>
            <a:ext cx="2278742" cy="885370"/>
          </a:xfrm>
          <a:prstGeom prst="rect">
            <a:avLst/>
          </a:prstGeom>
          <a:solidFill>
            <a:srgbClr val="673BBA">
              <a:alpha val="27000"/>
            </a:srgbClr>
          </a:solidFill>
          <a:ln>
            <a:solidFill>
              <a:srgbClr val="673B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Error Detection Techniques</a:t>
            </a:r>
          </a:p>
        </p:txBody>
      </p:sp>
      <p:sp>
        <p:nvSpPr>
          <p:cNvPr id="5" name="Rectangle 4"/>
          <p:cNvSpPr/>
          <p:nvPr/>
        </p:nvSpPr>
        <p:spPr>
          <a:xfrm>
            <a:off x="1763487" y="3345544"/>
            <a:ext cx="2278742" cy="885370"/>
          </a:xfrm>
          <a:prstGeom prst="rect">
            <a:avLst/>
          </a:prstGeom>
          <a:solidFill>
            <a:srgbClr val="673BBA">
              <a:alpha val="27000"/>
            </a:srgbClr>
          </a:solidFill>
          <a:ln>
            <a:solidFill>
              <a:srgbClr val="673B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 smtClean="0">
                <a:solidFill>
                  <a:schemeClr val="tx1"/>
                </a:solidFill>
              </a:rPr>
              <a:t>Parity Check</a:t>
            </a:r>
            <a:endParaRPr lang="en-IN" sz="2000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56629" y="3352801"/>
            <a:ext cx="2278742" cy="885370"/>
          </a:xfrm>
          <a:prstGeom prst="rect">
            <a:avLst/>
          </a:prstGeom>
          <a:solidFill>
            <a:srgbClr val="673BBA">
              <a:alpha val="27000"/>
            </a:srgbClr>
          </a:solidFill>
          <a:ln>
            <a:solidFill>
              <a:srgbClr val="673B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 smtClean="0">
                <a:solidFill>
                  <a:schemeClr val="tx1"/>
                </a:solidFill>
              </a:rPr>
              <a:t>Cyclic Redundancy Check (CRC)</a:t>
            </a:r>
            <a:endParaRPr lang="en-IN" sz="2000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149771" y="3345544"/>
            <a:ext cx="2278742" cy="885370"/>
          </a:xfrm>
          <a:prstGeom prst="rect">
            <a:avLst/>
          </a:prstGeom>
          <a:solidFill>
            <a:srgbClr val="673BBA">
              <a:alpha val="27000"/>
            </a:srgbClr>
          </a:solidFill>
          <a:ln>
            <a:solidFill>
              <a:srgbClr val="673B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 smtClean="0">
                <a:solidFill>
                  <a:schemeClr val="tx1"/>
                </a:solidFill>
              </a:rPr>
              <a:t>Checksum</a:t>
            </a:r>
            <a:endParaRPr lang="en-IN" sz="2000" b="1" dirty="0">
              <a:solidFill>
                <a:schemeClr val="tx1"/>
              </a:solidFill>
            </a:endParaRPr>
          </a:p>
        </p:txBody>
      </p:sp>
      <p:cxnSp>
        <p:nvCxnSpPr>
          <p:cNvPr id="9" name="Elbow Connector 8"/>
          <p:cNvCxnSpPr>
            <a:stCxn id="4" idx="2"/>
            <a:endCxn id="5" idx="0"/>
          </p:cNvCxnSpPr>
          <p:nvPr/>
        </p:nvCxnSpPr>
        <p:spPr>
          <a:xfrm rot="5400000">
            <a:off x="3849914" y="1099458"/>
            <a:ext cx="1299030" cy="3193142"/>
          </a:xfrm>
          <a:prstGeom prst="bentConnector3">
            <a:avLst/>
          </a:prstGeom>
          <a:ln>
            <a:solidFill>
              <a:srgbClr val="673BB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4" idx="2"/>
            <a:endCxn id="7" idx="0"/>
          </p:cNvCxnSpPr>
          <p:nvPr/>
        </p:nvCxnSpPr>
        <p:spPr>
          <a:xfrm rot="16200000" flipH="1">
            <a:off x="7043056" y="1099458"/>
            <a:ext cx="1299030" cy="3193142"/>
          </a:xfrm>
          <a:prstGeom prst="bentConnector3">
            <a:avLst/>
          </a:prstGeom>
          <a:ln>
            <a:solidFill>
              <a:srgbClr val="673BB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6" idx="0"/>
          </p:cNvCxnSpPr>
          <p:nvPr/>
        </p:nvCxnSpPr>
        <p:spPr>
          <a:xfrm>
            <a:off x="6096000" y="2696028"/>
            <a:ext cx="0" cy="656773"/>
          </a:xfrm>
          <a:prstGeom prst="straightConnector1">
            <a:avLst/>
          </a:prstGeom>
          <a:ln>
            <a:solidFill>
              <a:srgbClr val="673BB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78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Parity Check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38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solidFill>
                  <a:schemeClr val="tx1"/>
                </a:solidFill>
              </a:rPr>
              <a:t>Parity </a:t>
            </a:r>
            <a:r>
              <a:rPr lang="en-IN" sz="3600" dirty="0" smtClean="0">
                <a:solidFill>
                  <a:schemeClr val="tx1"/>
                </a:solidFill>
              </a:rPr>
              <a:t>Check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11523790" cy="1923299"/>
          </a:xfrm>
        </p:spPr>
        <p:txBody>
          <a:bodyPr/>
          <a:lstStyle/>
          <a:p>
            <a:r>
              <a:rPr lang="en-IN" dirty="0"/>
              <a:t>A </a:t>
            </a:r>
            <a:r>
              <a:rPr lang="en-IN" b="1" dirty="0"/>
              <a:t>parity check</a:t>
            </a:r>
            <a:r>
              <a:rPr lang="en-IN" dirty="0"/>
              <a:t> is the process that ensures </a:t>
            </a:r>
            <a:r>
              <a:rPr lang="en-IN" dirty="0">
                <a:solidFill>
                  <a:srgbClr val="673BBA"/>
                </a:solidFill>
              </a:rPr>
              <a:t>accurate</a:t>
            </a:r>
            <a:r>
              <a:rPr lang="en-IN" dirty="0"/>
              <a:t> data transmission between nodes during communication. </a:t>
            </a:r>
            <a:endParaRPr lang="en-IN" dirty="0" smtClean="0"/>
          </a:p>
          <a:p>
            <a:r>
              <a:rPr lang="en-IN" dirty="0" smtClean="0"/>
              <a:t>A</a:t>
            </a:r>
            <a:r>
              <a:rPr lang="en-IN" dirty="0"/>
              <a:t> </a:t>
            </a:r>
            <a:r>
              <a:rPr lang="en-IN" b="1" dirty="0"/>
              <a:t>parity bit</a:t>
            </a:r>
            <a:r>
              <a:rPr lang="en-IN" dirty="0"/>
              <a:t> is </a:t>
            </a:r>
            <a:r>
              <a:rPr lang="en-IN" dirty="0">
                <a:solidFill>
                  <a:srgbClr val="673BBA"/>
                </a:solidFill>
              </a:rPr>
              <a:t>appended</a:t>
            </a:r>
            <a:r>
              <a:rPr lang="en-IN" dirty="0"/>
              <a:t> to the original data bits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985659" y="2496301"/>
            <a:ext cx="2278742" cy="885370"/>
          </a:xfrm>
          <a:prstGeom prst="rect">
            <a:avLst/>
          </a:prstGeom>
          <a:solidFill>
            <a:srgbClr val="673BBA">
              <a:alpha val="27000"/>
            </a:srgbClr>
          </a:solidFill>
          <a:ln>
            <a:solidFill>
              <a:srgbClr val="673B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 smtClean="0">
                <a:solidFill>
                  <a:schemeClr val="tx1"/>
                </a:solidFill>
              </a:rPr>
              <a:t>Parity Check</a:t>
            </a:r>
            <a:endParaRPr lang="en-IN" sz="2000" b="1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643087" y="4072671"/>
            <a:ext cx="2278742" cy="1399057"/>
          </a:xfrm>
          <a:prstGeom prst="rect">
            <a:avLst/>
          </a:prstGeom>
          <a:solidFill>
            <a:srgbClr val="673BBA">
              <a:alpha val="27000"/>
            </a:srgbClr>
          </a:solidFill>
          <a:ln>
            <a:solidFill>
              <a:srgbClr val="673B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 smtClean="0">
                <a:solidFill>
                  <a:schemeClr val="tx1"/>
                </a:solidFill>
              </a:rPr>
              <a:t>Even Parity Check</a:t>
            </a:r>
          </a:p>
          <a:p>
            <a:pPr algn="ctr"/>
            <a:r>
              <a:rPr lang="en-IN" i="1" dirty="0">
                <a:solidFill>
                  <a:schemeClr val="tx1"/>
                </a:solidFill>
              </a:rPr>
              <a:t>no. of "1 bits" in the entire word is even.</a:t>
            </a:r>
            <a:r>
              <a:rPr lang="en-IN" sz="2000" dirty="0"/>
              <a:t> </a:t>
            </a:r>
            <a:endParaRPr lang="en-IN" sz="2000" b="1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489190" y="4072671"/>
            <a:ext cx="2278742" cy="1399057"/>
          </a:xfrm>
          <a:prstGeom prst="rect">
            <a:avLst/>
          </a:prstGeom>
          <a:solidFill>
            <a:srgbClr val="673BBA">
              <a:alpha val="27000"/>
            </a:srgbClr>
          </a:solidFill>
          <a:ln>
            <a:solidFill>
              <a:srgbClr val="673B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 smtClean="0">
                <a:solidFill>
                  <a:schemeClr val="tx1"/>
                </a:solidFill>
              </a:rPr>
              <a:t>Odd Parity Check</a:t>
            </a:r>
          </a:p>
          <a:p>
            <a:pPr algn="ctr"/>
            <a:r>
              <a:rPr lang="en-IN" sz="2000" dirty="0"/>
              <a:t> </a:t>
            </a:r>
            <a:r>
              <a:rPr lang="en-IN" i="1" dirty="0">
                <a:solidFill>
                  <a:schemeClr val="tx1"/>
                </a:solidFill>
              </a:rPr>
              <a:t>no. of "1 bits" in the entire word is odd.</a:t>
            </a:r>
            <a:endParaRPr lang="en-IN" b="1" i="1" dirty="0">
              <a:solidFill>
                <a:schemeClr val="tx1"/>
              </a:solidFill>
            </a:endParaRPr>
          </a:p>
        </p:txBody>
      </p:sp>
      <p:cxnSp>
        <p:nvCxnSpPr>
          <p:cNvPr id="14" name="Elbow Connector 13"/>
          <p:cNvCxnSpPr>
            <a:stCxn id="10" idx="2"/>
            <a:endCxn id="11" idx="0"/>
          </p:cNvCxnSpPr>
          <p:nvPr/>
        </p:nvCxnSpPr>
        <p:spPr>
          <a:xfrm rot="5400000">
            <a:off x="5108244" y="3055885"/>
            <a:ext cx="691000" cy="1342572"/>
          </a:xfrm>
          <a:prstGeom prst="bentConnector3">
            <a:avLst/>
          </a:prstGeom>
          <a:ln>
            <a:solidFill>
              <a:srgbClr val="673BB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10" idx="2"/>
            <a:endCxn id="12" idx="0"/>
          </p:cNvCxnSpPr>
          <p:nvPr/>
        </p:nvCxnSpPr>
        <p:spPr>
          <a:xfrm rot="16200000" flipH="1">
            <a:off x="6531295" y="2975405"/>
            <a:ext cx="691000" cy="1503531"/>
          </a:xfrm>
          <a:prstGeom prst="bentConnector3">
            <a:avLst/>
          </a:prstGeom>
          <a:ln>
            <a:solidFill>
              <a:srgbClr val="673BB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89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Detection in Parity check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6763533" cy="5590565"/>
          </a:xfrm>
        </p:spPr>
        <p:txBody>
          <a:bodyPr/>
          <a:lstStyle/>
          <a:p>
            <a:r>
              <a:rPr lang="en-IN" dirty="0"/>
              <a:t>Parity checking at the </a:t>
            </a:r>
            <a:r>
              <a:rPr lang="en-IN" dirty="0">
                <a:solidFill>
                  <a:srgbClr val="673BBA"/>
                </a:solidFill>
              </a:rPr>
              <a:t>receiver</a:t>
            </a:r>
            <a:r>
              <a:rPr lang="en-IN" dirty="0"/>
              <a:t> can </a:t>
            </a:r>
            <a:r>
              <a:rPr lang="en-IN" dirty="0" smtClean="0"/>
              <a:t>be detected by </a:t>
            </a:r>
            <a:r>
              <a:rPr lang="en-IN" dirty="0"/>
              <a:t>the presence of an error if the parity of the receiver signal is </a:t>
            </a:r>
            <a:r>
              <a:rPr lang="en-IN" dirty="0">
                <a:solidFill>
                  <a:srgbClr val="673BBA"/>
                </a:solidFill>
              </a:rPr>
              <a:t>different</a:t>
            </a:r>
            <a:r>
              <a:rPr lang="en-IN" dirty="0"/>
              <a:t> from the </a:t>
            </a:r>
            <a:r>
              <a:rPr lang="en-IN" dirty="0">
                <a:solidFill>
                  <a:srgbClr val="673BBA"/>
                </a:solidFill>
              </a:rPr>
              <a:t>expected</a:t>
            </a:r>
            <a:r>
              <a:rPr lang="en-IN" dirty="0"/>
              <a:t> parity. </a:t>
            </a:r>
            <a:endParaRPr lang="en-IN" dirty="0" smtClean="0"/>
          </a:p>
          <a:p>
            <a:r>
              <a:rPr lang="en-IN" dirty="0" smtClean="0"/>
              <a:t>It means</a:t>
            </a:r>
            <a:r>
              <a:rPr lang="en-IN" dirty="0"/>
              <a:t>, if it is known that the parity of the transmitted signal is always going to be "</a:t>
            </a:r>
            <a:r>
              <a:rPr lang="en-IN" dirty="0">
                <a:solidFill>
                  <a:srgbClr val="673BBA"/>
                </a:solidFill>
              </a:rPr>
              <a:t>even</a:t>
            </a:r>
            <a:r>
              <a:rPr lang="en-IN" dirty="0"/>
              <a:t>" and if the received signal has an </a:t>
            </a:r>
            <a:r>
              <a:rPr lang="en-IN" dirty="0">
                <a:solidFill>
                  <a:srgbClr val="673BBA"/>
                </a:solidFill>
              </a:rPr>
              <a:t>odd</a:t>
            </a:r>
            <a:r>
              <a:rPr lang="en-IN" dirty="0"/>
              <a:t> parity, then the receiver can conclude that the received signal is not correct. </a:t>
            </a:r>
            <a:endParaRPr lang="en-IN" dirty="0" smtClean="0"/>
          </a:p>
          <a:p>
            <a:r>
              <a:rPr lang="en-IN" dirty="0" smtClean="0"/>
              <a:t>If </a:t>
            </a:r>
            <a:r>
              <a:rPr lang="en-IN" dirty="0"/>
              <a:t>an error is </a:t>
            </a:r>
            <a:r>
              <a:rPr lang="en-IN" dirty="0">
                <a:solidFill>
                  <a:srgbClr val="673BBA"/>
                </a:solidFill>
              </a:rPr>
              <a:t>detected</a:t>
            </a:r>
            <a:r>
              <a:rPr lang="en-IN" dirty="0"/>
              <a:t>, then the receiver will </a:t>
            </a:r>
            <a:r>
              <a:rPr lang="en-IN" dirty="0">
                <a:solidFill>
                  <a:srgbClr val="673BBA"/>
                </a:solidFill>
              </a:rPr>
              <a:t>ignore</a:t>
            </a:r>
            <a:r>
              <a:rPr lang="en-IN" dirty="0"/>
              <a:t> the received byte and request for </a:t>
            </a:r>
            <a:r>
              <a:rPr lang="en-IN" dirty="0">
                <a:solidFill>
                  <a:srgbClr val="673BBA"/>
                </a:solidFill>
              </a:rPr>
              <a:t>retransmission</a:t>
            </a:r>
            <a:r>
              <a:rPr lang="en-IN" dirty="0"/>
              <a:t> of the same byte to the transmitter</a:t>
            </a:r>
            <a:r>
              <a:rPr lang="en-IN" dirty="0" smtClean="0"/>
              <a:t>.</a:t>
            </a:r>
          </a:p>
          <a:p>
            <a:pPr marL="0" indent="0">
              <a:buNone/>
            </a:pPr>
            <a:r>
              <a:rPr lang="en-US" b="1" dirty="0" smtClean="0"/>
              <a:t>Drawback of parity check</a:t>
            </a:r>
          </a:p>
          <a:p>
            <a:r>
              <a:rPr lang="en-US" altLang="en-US" dirty="0" smtClean="0"/>
              <a:t>If </a:t>
            </a:r>
            <a:r>
              <a:rPr lang="en-US" altLang="en-US" dirty="0"/>
              <a:t>two (or any even number of bits are inverted due to errors), an </a:t>
            </a:r>
            <a:r>
              <a:rPr lang="en-US" altLang="en-US" dirty="0">
                <a:solidFill>
                  <a:srgbClr val="673BBA"/>
                </a:solidFill>
              </a:rPr>
              <a:t>undetected</a:t>
            </a:r>
            <a:r>
              <a:rPr lang="en-US" altLang="en-US" dirty="0"/>
              <a:t> error </a:t>
            </a:r>
            <a:r>
              <a:rPr lang="en-US" altLang="en-US" dirty="0" smtClean="0"/>
              <a:t>occurs.</a:t>
            </a:r>
            <a:endParaRPr lang="en-US" altLang="en-US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67705BB9-3755-F043-91D4-B54FBBA5A948}"/>
              </a:ext>
            </a:extLst>
          </p:cNvPr>
          <p:cNvGrpSpPr/>
          <p:nvPr/>
        </p:nvGrpSpPr>
        <p:grpSpPr>
          <a:xfrm>
            <a:off x="6792687" y="863443"/>
            <a:ext cx="5254170" cy="4042385"/>
            <a:chOff x="1295400" y="2323145"/>
            <a:chExt cx="6069600" cy="4005866"/>
          </a:xfrm>
        </p:grpSpPr>
        <p:pic>
          <p:nvPicPr>
            <p:cNvPr id="5" name="Picture 4">
              <a:extLst>
                <a:ext uri="{FF2B5EF4-FFF2-40B4-BE49-F238E27FC236}">
                  <a16:creationId xmlns="" xmlns:a16="http://schemas.microsoft.com/office/drawing/2014/main" id="{EECB8898-D653-EF49-9F65-9494C27A6A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95400" y="2370965"/>
              <a:ext cx="2044700" cy="3516313"/>
            </a:xfrm>
            <a:prstGeom prst="rect">
              <a:avLst/>
            </a:prstGeom>
            <a:noFill/>
            <a:ln/>
          </p:spPr>
        </p:pic>
        <p:pic>
          <p:nvPicPr>
            <p:cNvPr id="6" name="Picture 5">
              <a:extLst>
                <a:ext uri="{FF2B5EF4-FFF2-40B4-BE49-F238E27FC236}">
                  <a16:creationId xmlns="" xmlns:a16="http://schemas.microsoft.com/office/drawing/2014/main" id="{6BDC94B4-0CE5-EF46-918A-C6ED871DAD60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10200" y="2323145"/>
              <a:ext cx="1954800" cy="3529565"/>
            </a:xfrm>
            <a:prstGeom prst="rect">
              <a:avLst/>
            </a:prstGeom>
            <a:noFill/>
            <a:ln/>
          </p:spPr>
        </p:pic>
        <p:sp>
          <p:nvSpPr>
            <p:cNvPr id="7" name="Can 6">
              <a:extLst>
                <a:ext uri="{FF2B5EF4-FFF2-40B4-BE49-F238E27FC236}">
                  <a16:creationId xmlns="" xmlns:a16="http://schemas.microsoft.com/office/drawing/2014/main" id="{525E1D28-FD99-0346-86AC-3C4423D93CC5}"/>
                </a:ext>
              </a:extLst>
            </p:cNvPr>
            <p:cNvSpPr/>
            <p:nvPr/>
          </p:nvSpPr>
          <p:spPr>
            <a:xfrm rot="5400000">
              <a:off x="4088952" y="4998798"/>
              <a:ext cx="330200" cy="2330226"/>
            </a:xfrm>
            <a:prstGeom prst="can">
              <a:avLst/>
            </a:prstGeom>
            <a:scene3d>
              <a:camera prst="perspectiveLeft"/>
              <a:lightRig rig="threePt" dir="t"/>
            </a:scene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400" dirty="0"/>
                <a:t>Transmission Medium</a:t>
              </a:r>
            </a:p>
          </p:txBody>
        </p:sp>
        <p:cxnSp>
          <p:nvCxnSpPr>
            <p:cNvPr id="8" name="Elbow Connector 7">
              <a:extLst>
                <a:ext uri="{FF2B5EF4-FFF2-40B4-BE49-F238E27FC236}">
                  <a16:creationId xmlns="" xmlns:a16="http://schemas.microsoft.com/office/drawing/2014/main" id="{B07D9A9A-1FCA-7C47-A590-0C0C8D377C31}"/>
                </a:ext>
              </a:extLst>
            </p:cNvPr>
            <p:cNvCxnSpPr>
              <a:cxnSpLocks/>
            </p:cNvCxnSpPr>
            <p:nvPr/>
          </p:nvCxnSpPr>
          <p:spPr>
            <a:xfrm>
              <a:off x="2438400" y="5791200"/>
              <a:ext cx="685800" cy="381000"/>
            </a:xfrm>
            <a:prstGeom prst="bentConnector3">
              <a:avLst>
                <a:gd name="adj1" fmla="val -1406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Elbow Connector 8">
              <a:extLst>
                <a:ext uri="{FF2B5EF4-FFF2-40B4-BE49-F238E27FC236}">
                  <a16:creationId xmlns="" xmlns:a16="http://schemas.microsoft.com/office/drawing/2014/main" id="{C67E9D63-96E6-494E-9623-757F0914B1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8660" y="5791200"/>
              <a:ext cx="901200" cy="360000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362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Error </a:t>
            </a:r>
            <a:r>
              <a:rPr lang="en-IN" dirty="0" smtClean="0"/>
              <a:t>Detection Techniques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4956629" y="1161144"/>
            <a:ext cx="2278742" cy="885370"/>
          </a:xfrm>
          <a:prstGeom prst="rect">
            <a:avLst/>
          </a:prstGeom>
          <a:solidFill>
            <a:srgbClr val="673BBA">
              <a:alpha val="27000"/>
            </a:srgbClr>
          </a:solidFill>
          <a:ln>
            <a:solidFill>
              <a:srgbClr val="673B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Error Detection Techniques</a:t>
            </a:r>
          </a:p>
        </p:txBody>
      </p:sp>
      <p:sp>
        <p:nvSpPr>
          <p:cNvPr id="5" name="Rectangle 4"/>
          <p:cNvSpPr/>
          <p:nvPr/>
        </p:nvSpPr>
        <p:spPr>
          <a:xfrm>
            <a:off x="1763487" y="3345544"/>
            <a:ext cx="2278742" cy="885370"/>
          </a:xfrm>
          <a:prstGeom prst="rect">
            <a:avLst/>
          </a:prstGeom>
          <a:solidFill>
            <a:srgbClr val="673BBA">
              <a:alpha val="27000"/>
            </a:srgbClr>
          </a:solidFill>
          <a:ln>
            <a:solidFill>
              <a:srgbClr val="673B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 smtClean="0">
                <a:solidFill>
                  <a:schemeClr val="tx1"/>
                </a:solidFill>
              </a:rPr>
              <a:t>Parity Check</a:t>
            </a:r>
            <a:endParaRPr lang="en-IN" sz="2000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56629" y="3352801"/>
            <a:ext cx="2278742" cy="885370"/>
          </a:xfrm>
          <a:prstGeom prst="rect">
            <a:avLst/>
          </a:prstGeom>
          <a:solidFill>
            <a:srgbClr val="673BBA">
              <a:alpha val="27000"/>
            </a:srgbClr>
          </a:solidFill>
          <a:ln>
            <a:solidFill>
              <a:srgbClr val="673B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 smtClean="0">
                <a:solidFill>
                  <a:schemeClr val="tx1"/>
                </a:solidFill>
              </a:rPr>
              <a:t>Cyclic Redundancy Check</a:t>
            </a:r>
            <a:endParaRPr lang="en-IN" sz="2000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149771" y="3345544"/>
            <a:ext cx="2278742" cy="885370"/>
          </a:xfrm>
          <a:prstGeom prst="rect">
            <a:avLst/>
          </a:prstGeom>
          <a:solidFill>
            <a:srgbClr val="673BBA">
              <a:alpha val="27000"/>
            </a:srgbClr>
          </a:solidFill>
          <a:ln>
            <a:solidFill>
              <a:srgbClr val="673B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 smtClean="0">
                <a:solidFill>
                  <a:schemeClr val="tx1"/>
                </a:solidFill>
              </a:rPr>
              <a:t>Checksum</a:t>
            </a:r>
            <a:endParaRPr lang="en-IN" sz="2000" b="1" dirty="0">
              <a:solidFill>
                <a:schemeClr val="tx1"/>
              </a:solidFill>
            </a:endParaRPr>
          </a:p>
        </p:txBody>
      </p:sp>
      <p:cxnSp>
        <p:nvCxnSpPr>
          <p:cNvPr id="9" name="Elbow Connector 8"/>
          <p:cNvCxnSpPr>
            <a:stCxn id="4" idx="2"/>
            <a:endCxn id="5" idx="0"/>
          </p:cNvCxnSpPr>
          <p:nvPr/>
        </p:nvCxnSpPr>
        <p:spPr>
          <a:xfrm rot="5400000">
            <a:off x="3849914" y="1099458"/>
            <a:ext cx="1299030" cy="3193142"/>
          </a:xfrm>
          <a:prstGeom prst="bentConnector3">
            <a:avLst/>
          </a:prstGeom>
          <a:ln>
            <a:solidFill>
              <a:srgbClr val="673BB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4" idx="2"/>
            <a:endCxn id="7" idx="0"/>
          </p:cNvCxnSpPr>
          <p:nvPr/>
        </p:nvCxnSpPr>
        <p:spPr>
          <a:xfrm rot="16200000" flipH="1">
            <a:off x="7043056" y="1099458"/>
            <a:ext cx="1299030" cy="3193142"/>
          </a:xfrm>
          <a:prstGeom prst="bentConnector3">
            <a:avLst/>
          </a:prstGeom>
          <a:ln>
            <a:solidFill>
              <a:srgbClr val="673BB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6" idx="0"/>
          </p:cNvCxnSpPr>
          <p:nvPr/>
        </p:nvCxnSpPr>
        <p:spPr>
          <a:xfrm>
            <a:off x="6096000" y="2696028"/>
            <a:ext cx="0" cy="656773"/>
          </a:xfrm>
          <a:prstGeom prst="straightConnector1">
            <a:avLst/>
          </a:prstGeom>
          <a:ln>
            <a:solidFill>
              <a:srgbClr val="673BB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71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Cyclic Redundancy Check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652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solidFill>
                  <a:schemeClr val="tx1"/>
                </a:solidFill>
              </a:rPr>
              <a:t>Cyclic Redundancy </a:t>
            </a:r>
            <a:r>
              <a:rPr lang="en-IN" sz="3600" dirty="0" smtClean="0">
                <a:solidFill>
                  <a:schemeClr val="tx1"/>
                </a:solidFill>
              </a:rPr>
              <a:t>Check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CRC or Cyclic Redundancy Check is a method of </a:t>
            </a:r>
            <a:r>
              <a:rPr lang="en-IN" dirty="0">
                <a:solidFill>
                  <a:srgbClr val="673BBA"/>
                </a:solidFill>
              </a:rPr>
              <a:t>detecting</a:t>
            </a:r>
            <a:r>
              <a:rPr lang="en-IN" dirty="0"/>
              <a:t> accidental changes/errors in the communication channel</a:t>
            </a:r>
            <a:r>
              <a:rPr lang="en-IN" dirty="0" smtClean="0"/>
              <a:t>.</a:t>
            </a:r>
          </a:p>
          <a:p>
            <a:r>
              <a:rPr lang="en-IN" dirty="0"/>
              <a:t>CRC is based on </a:t>
            </a:r>
            <a:r>
              <a:rPr lang="en-IN" dirty="0">
                <a:solidFill>
                  <a:srgbClr val="673BBA"/>
                </a:solidFill>
              </a:rPr>
              <a:t>binary</a:t>
            </a:r>
            <a:r>
              <a:rPr lang="en-IN" dirty="0"/>
              <a:t> </a:t>
            </a:r>
            <a:r>
              <a:rPr lang="en-IN" dirty="0">
                <a:solidFill>
                  <a:srgbClr val="673BBA"/>
                </a:solidFill>
              </a:rPr>
              <a:t>division</a:t>
            </a:r>
            <a:r>
              <a:rPr lang="en-IN" dirty="0" smtClean="0"/>
              <a:t>.</a:t>
            </a:r>
          </a:p>
          <a:p>
            <a:pPr fontAlgn="base"/>
            <a:r>
              <a:rPr lang="en-IN" dirty="0"/>
              <a:t>In CRC, a sequence of </a:t>
            </a:r>
            <a:r>
              <a:rPr lang="en-IN" dirty="0">
                <a:solidFill>
                  <a:srgbClr val="673BBA"/>
                </a:solidFill>
              </a:rPr>
              <a:t>redundant bits</a:t>
            </a:r>
            <a:r>
              <a:rPr lang="en-IN" dirty="0"/>
              <a:t>, called cyclic redundancy check bits, are </a:t>
            </a:r>
            <a:r>
              <a:rPr lang="en-IN" dirty="0">
                <a:solidFill>
                  <a:srgbClr val="673BBA"/>
                </a:solidFill>
              </a:rPr>
              <a:t>appended</a:t>
            </a:r>
            <a:r>
              <a:rPr lang="en-IN" dirty="0"/>
              <a:t> to the end of data unit so that the resulting data unit becomes exactly </a:t>
            </a:r>
            <a:r>
              <a:rPr lang="en-IN" dirty="0">
                <a:solidFill>
                  <a:srgbClr val="673BBA"/>
                </a:solidFill>
              </a:rPr>
              <a:t>divisible</a:t>
            </a:r>
            <a:r>
              <a:rPr lang="en-IN" dirty="0"/>
              <a:t> by a second, </a:t>
            </a:r>
            <a:r>
              <a:rPr lang="en-IN" dirty="0">
                <a:solidFill>
                  <a:srgbClr val="673BBA"/>
                </a:solidFill>
              </a:rPr>
              <a:t>predetermined</a:t>
            </a:r>
            <a:r>
              <a:rPr lang="en-IN" dirty="0"/>
              <a:t> binary number.</a:t>
            </a:r>
          </a:p>
          <a:p>
            <a:pPr fontAlgn="base"/>
            <a:r>
              <a:rPr lang="en-IN" dirty="0"/>
              <a:t>At the </a:t>
            </a:r>
            <a:r>
              <a:rPr lang="en-IN" dirty="0">
                <a:solidFill>
                  <a:srgbClr val="673BBA"/>
                </a:solidFill>
              </a:rPr>
              <a:t>destination</a:t>
            </a:r>
            <a:r>
              <a:rPr lang="en-IN" dirty="0"/>
              <a:t>, the incoming data unit is </a:t>
            </a:r>
            <a:r>
              <a:rPr lang="en-IN" dirty="0">
                <a:solidFill>
                  <a:srgbClr val="673BBA"/>
                </a:solidFill>
              </a:rPr>
              <a:t>divided</a:t>
            </a:r>
            <a:r>
              <a:rPr lang="en-IN" dirty="0"/>
              <a:t> by the same number. If at this step there is </a:t>
            </a:r>
            <a:r>
              <a:rPr lang="en-IN" dirty="0">
                <a:solidFill>
                  <a:srgbClr val="673BBA"/>
                </a:solidFill>
              </a:rPr>
              <a:t>no </a:t>
            </a:r>
            <a:r>
              <a:rPr lang="en-IN" dirty="0" smtClean="0">
                <a:solidFill>
                  <a:srgbClr val="673BBA"/>
                </a:solidFill>
              </a:rPr>
              <a:t>remainder(zero remainder)</a:t>
            </a:r>
            <a:r>
              <a:rPr lang="en-IN" dirty="0" smtClean="0"/>
              <a:t>, </a:t>
            </a:r>
            <a:r>
              <a:rPr lang="en-IN" dirty="0"/>
              <a:t>the data unit is assumed to be </a:t>
            </a:r>
            <a:r>
              <a:rPr lang="en-IN" dirty="0">
                <a:solidFill>
                  <a:srgbClr val="673BBA"/>
                </a:solidFill>
              </a:rPr>
              <a:t>correct</a:t>
            </a:r>
            <a:r>
              <a:rPr lang="en-IN" dirty="0"/>
              <a:t> and is therefore </a:t>
            </a:r>
            <a:r>
              <a:rPr lang="en-IN" dirty="0">
                <a:solidFill>
                  <a:srgbClr val="673BBA"/>
                </a:solidFill>
              </a:rPr>
              <a:t>accepted</a:t>
            </a:r>
            <a:r>
              <a:rPr lang="en-IN" dirty="0"/>
              <a:t>.</a:t>
            </a:r>
          </a:p>
          <a:p>
            <a:pPr fontAlgn="base"/>
            <a:r>
              <a:rPr lang="en-IN" dirty="0"/>
              <a:t>A </a:t>
            </a:r>
            <a:r>
              <a:rPr lang="en-IN" dirty="0" smtClean="0">
                <a:solidFill>
                  <a:srgbClr val="673BBA"/>
                </a:solidFill>
              </a:rPr>
              <a:t>non-zero remainder </a:t>
            </a:r>
            <a:r>
              <a:rPr lang="en-IN" dirty="0"/>
              <a:t>indicates that the data unit has been </a:t>
            </a:r>
            <a:r>
              <a:rPr lang="en-IN" dirty="0">
                <a:solidFill>
                  <a:srgbClr val="673BBA"/>
                </a:solidFill>
              </a:rPr>
              <a:t>damaged</a:t>
            </a:r>
            <a:r>
              <a:rPr lang="en-IN" dirty="0"/>
              <a:t> in transit and therefore must be </a:t>
            </a:r>
            <a:r>
              <a:rPr lang="en-IN" dirty="0">
                <a:solidFill>
                  <a:srgbClr val="673BBA"/>
                </a:solidFill>
              </a:rPr>
              <a:t>rejected</a:t>
            </a:r>
            <a:r>
              <a:rPr lang="en-IN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371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>
                <a:solidFill>
                  <a:schemeClr val="tx1"/>
                </a:solidFill>
              </a:rPr>
              <a:t>Cyclic Redundancy </a:t>
            </a:r>
            <a:r>
              <a:rPr lang="en-IN" sz="3600" dirty="0" smtClean="0">
                <a:solidFill>
                  <a:schemeClr val="tx1"/>
                </a:solidFill>
              </a:rPr>
              <a:t>Check: Example (Transmitter)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6990646"/>
              </p:ext>
            </p:extLst>
          </p:nvPr>
        </p:nvGraphicFramePr>
        <p:xfrm>
          <a:off x="6549603" y="1560458"/>
          <a:ext cx="462429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0390"/>
                <a:gridCol w="420390"/>
                <a:gridCol w="420390"/>
                <a:gridCol w="420390"/>
                <a:gridCol w="420390"/>
                <a:gridCol w="420390"/>
                <a:gridCol w="420390"/>
                <a:gridCol w="420390"/>
                <a:gridCol w="420390"/>
                <a:gridCol w="420390"/>
                <a:gridCol w="42039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C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C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C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C7E8"/>
                    </a:solidFill>
                  </a:tcPr>
                </a:tc>
              </a:tr>
            </a:tbl>
          </a:graphicData>
        </a:graphic>
      </p:graphicFrame>
      <p:cxnSp>
        <p:nvCxnSpPr>
          <p:cNvPr id="6" name="Elbow Connector 5"/>
          <p:cNvCxnSpPr/>
          <p:nvPr/>
        </p:nvCxnSpPr>
        <p:spPr>
          <a:xfrm flipV="1">
            <a:off x="5259618" y="1497106"/>
            <a:ext cx="6208482" cy="777240"/>
          </a:xfrm>
          <a:prstGeom prst="bentConnector3">
            <a:avLst>
              <a:gd name="adj1" fmla="val 153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288638" y="1560458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10101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6616838" y="1132812"/>
            <a:ext cx="34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673BBA"/>
                </a:solidFill>
              </a:rPr>
              <a:t>1</a:t>
            </a:r>
            <a:endParaRPr lang="en-IN" dirty="0">
              <a:solidFill>
                <a:srgbClr val="673BBA"/>
              </a:solidFill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206697"/>
              </p:ext>
            </p:extLst>
          </p:nvPr>
        </p:nvGraphicFramePr>
        <p:xfrm>
          <a:off x="6549603" y="1926218"/>
          <a:ext cx="210195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0390"/>
                <a:gridCol w="420390"/>
                <a:gridCol w="420390"/>
                <a:gridCol w="420390"/>
                <a:gridCol w="42039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6135707" y="1926218"/>
            <a:ext cx="413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414143"/>
                </a:solidFill>
                <a:latin typeface="Lato" panose="020F0502020204030203" pitchFamily="34" charset="0"/>
              </a:rPr>
              <a:t>⊕</a:t>
            </a:r>
            <a:endParaRPr lang="en-IN" dirty="0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6233160" y="2274346"/>
            <a:ext cx="5097780" cy="207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599046" y="227571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/>
              <a:t>0</a:t>
            </a:r>
            <a:endParaRPr lang="en-IN" dirty="0"/>
          </a:p>
        </p:txBody>
      </p:sp>
      <p:sp>
        <p:nvSpPr>
          <p:cNvPr id="23" name="Rectangle 22"/>
          <p:cNvSpPr/>
          <p:nvPr/>
        </p:nvSpPr>
        <p:spPr>
          <a:xfrm>
            <a:off x="7021100" y="227571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1</a:t>
            </a:r>
            <a:endParaRPr lang="en-IN" dirty="0"/>
          </a:p>
        </p:txBody>
      </p:sp>
      <p:sp>
        <p:nvSpPr>
          <p:cNvPr id="24" name="Rectangle 23"/>
          <p:cNvSpPr/>
          <p:nvPr/>
        </p:nvSpPr>
        <p:spPr>
          <a:xfrm>
            <a:off x="7443154" y="227571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1</a:t>
            </a:r>
            <a:endParaRPr lang="en-IN" dirty="0"/>
          </a:p>
        </p:txBody>
      </p:sp>
      <p:sp>
        <p:nvSpPr>
          <p:cNvPr id="25" name="Rectangle 24"/>
          <p:cNvSpPr/>
          <p:nvPr/>
        </p:nvSpPr>
        <p:spPr>
          <a:xfrm>
            <a:off x="7865208" y="227571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1</a:t>
            </a:r>
            <a:endParaRPr lang="en-IN" dirty="0"/>
          </a:p>
        </p:txBody>
      </p:sp>
      <p:sp>
        <p:nvSpPr>
          <p:cNvPr id="26" name="Rectangle 25"/>
          <p:cNvSpPr/>
          <p:nvPr/>
        </p:nvSpPr>
        <p:spPr>
          <a:xfrm>
            <a:off x="8287261" y="227571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0</a:t>
            </a:r>
            <a:endParaRPr lang="en-IN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8861748" y="1926218"/>
            <a:ext cx="0" cy="3657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8709314" y="2274346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0</a:t>
            </a:r>
            <a:endParaRPr lang="en-IN" dirty="0"/>
          </a:p>
        </p:txBody>
      </p:sp>
      <p:sp>
        <p:nvSpPr>
          <p:cNvPr id="34" name="Rectangle 33"/>
          <p:cNvSpPr/>
          <p:nvPr/>
        </p:nvSpPr>
        <p:spPr>
          <a:xfrm>
            <a:off x="7060124" y="1132812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73BBA"/>
                </a:solidFill>
              </a:rPr>
              <a:t>1</a:t>
            </a:r>
            <a:endParaRPr lang="en-IN" dirty="0">
              <a:solidFill>
                <a:srgbClr val="673BBA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532153" y="2522676"/>
            <a:ext cx="413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414143"/>
                </a:solidFill>
                <a:latin typeface="Lato" panose="020F0502020204030203" pitchFamily="34" charset="0"/>
              </a:rPr>
              <a:t>⊕</a:t>
            </a:r>
            <a:endParaRPr lang="en-IN" dirty="0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6963334" y="2842260"/>
            <a:ext cx="4344746" cy="78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7021100" y="282834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0</a:t>
            </a:r>
            <a:endParaRPr lang="en-IN" dirty="0"/>
          </a:p>
        </p:txBody>
      </p:sp>
      <p:sp>
        <p:nvSpPr>
          <p:cNvPr id="45" name="Rectangle 44"/>
          <p:cNvSpPr/>
          <p:nvPr/>
        </p:nvSpPr>
        <p:spPr>
          <a:xfrm>
            <a:off x="7443154" y="282834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1</a:t>
            </a:r>
            <a:endParaRPr lang="en-IN" dirty="0"/>
          </a:p>
        </p:txBody>
      </p:sp>
      <p:sp>
        <p:nvSpPr>
          <p:cNvPr id="46" name="Rectangle 45"/>
          <p:cNvSpPr/>
          <p:nvPr/>
        </p:nvSpPr>
        <p:spPr>
          <a:xfrm>
            <a:off x="7865208" y="282834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0</a:t>
            </a:r>
            <a:endParaRPr lang="en-IN" dirty="0"/>
          </a:p>
        </p:txBody>
      </p:sp>
      <p:sp>
        <p:nvSpPr>
          <p:cNvPr id="47" name="Rectangle 46"/>
          <p:cNvSpPr/>
          <p:nvPr/>
        </p:nvSpPr>
        <p:spPr>
          <a:xfrm>
            <a:off x="8287261" y="282834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0</a:t>
            </a:r>
            <a:endParaRPr lang="en-IN" dirty="0"/>
          </a:p>
        </p:txBody>
      </p:sp>
      <p:sp>
        <p:nvSpPr>
          <p:cNvPr id="48" name="Rectangle 47"/>
          <p:cNvSpPr/>
          <p:nvPr/>
        </p:nvSpPr>
        <p:spPr>
          <a:xfrm>
            <a:off x="8709314" y="2826973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1</a:t>
            </a:r>
            <a:endParaRPr lang="en-IN" dirty="0"/>
          </a:p>
        </p:txBody>
      </p:sp>
      <p:sp>
        <p:nvSpPr>
          <p:cNvPr id="49" name="Rectangle 48"/>
          <p:cNvSpPr/>
          <p:nvPr/>
        </p:nvSpPr>
        <p:spPr>
          <a:xfrm>
            <a:off x="6978756" y="3080627"/>
            <a:ext cx="413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414143"/>
                </a:solidFill>
                <a:latin typeface="Lato" panose="020F0502020204030203" pitchFamily="34" charset="0"/>
              </a:rPr>
              <a:t>⊕</a:t>
            </a:r>
            <a:endParaRPr lang="en-IN" dirty="0"/>
          </a:p>
        </p:txBody>
      </p:sp>
      <p:cxnSp>
        <p:nvCxnSpPr>
          <p:cNvPr id="50" name="Straight Arrow Connector 49"/>
          <p:cNvCxnSpPr/>
          <p:nvPr/>
        </p:nvCxnSpPr>
        <p:spPr>
          <a:xfrm flipH="1">
            <a:off x="9268528" y="1899171"/>
            <a:ext cx="7904" cy="9509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9119288" y="2826973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57" name="Rectangle 56"/>
          <p:cNvSpPr/>
          <p:nvPr/>
        </p:nvSpPr>
        <p:spPr>
          <a:xfrm>
            <a:off x="7455394" y="1132812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73BBA"/>
                </a:solidFill>
              </a:rPr>
              <a:t>1</a:t>
            </a:r>
            <a:endParaRPr lang="en-IN" dirty="0">
              <a:solidFill>
                <a:srgbClr val="673BBA"/>
              </a:solidFill>
            </a:endParaRPr>
          </a:p>
        </p:txBody>
      </p:sp>
      <p:graphicFrame>
        <p:nvGraphicFramePr>
          <p:cNvPr id="58" name="Table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274969"/>
              </p:ext>
            </p:extLst>
          </p:nvPr>
        </p:nvGraphicFramePr>
        <p:xfrm>
          <a:off x="7384499" y="3102398"/>
          <a:ext cx="210195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0390"/>
                <a:gridCol w="420390"/>
                <a:gridCol w="420390"/>
                <a:gridCol w="420390"/>
                <a:gridCol w="42039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59" name="Straight Connector 58"/>
          <p:cNvCxnSpPr/>
          <p:nvPr/>
        </p:nvCxnSpPr>
        <p:spPr>
          <a:xfrm flipV="1">
            <a:off x="7252270" y="3407430"/>
            <a:ext cx="4078670" cy="6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7462204" y="337647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0</a:t>
            </a:r>
            <a:endParaRPr lang="en-IN" dirty="0"/>
          </a:p>
        </p:txBody>
      </p:sp>
      <p:sp>
        <p:nvSpPr>
          <p:cNvPr id="66" name="Rectangle 65"/>
          <p:cNvSpPr/>
          <p:nvPr/>
        </p:nvSpPr>
        <p:spPr>
          <a:xfrm>
            <a:off x="7884258" y="337647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8306311" y="337647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1</a:t>
            </a:r>
            <a:endParaRPr lang="en-IN" dirty="0"/>
          </a:p>
        </p:txBody>
      </p:sp>
      <p:sp>
        <p:nvSpPr>
          <p:cNvPr id="68" name="Rectangle 67"/>
          <p:cNvSpPr/>
          <p:nvPr/>
        </p:nvSpPr>
        <p:spPr>
          <a:xfrm>
            <a:off x="8728364" y="3375099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1</a:t>
            </a:r>
            <a:endParaRPr lang="en-IN" dirty="0"/>
          </a:p>
        </p:txBody>
      </p:sp>
      <p:sp>
        <p:nvSpPr>
          <p:cNvPr id="69" name="Rectangle 68"/>
          <p:cNvSpPr/>
          <p:nvPr/>
        </p:nvSpPr>
        <p:spPr>
          <a:xfrm>
            <a:off x="9138338" y="3375099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0</a:t>
            </a:r>
            <a:endParaRPr lang="en-IN" dirty="0"/>
          </a:p>
        </p:txBody>
      </p:sp>
      <p:sp>
        <p:nvSpPr>
          <p:cNvPr id="70" name="Rectangle 69"/>
          <p:cNvSpPr/>
          <p:nvPr/>
        </p:nvSpPr>
        <p:spPr>
          <a:xfrm>
            <a:off x="7411710" y="3605730"/>
            <a:ext cx="413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414143"/>
                </a:solidFill>
                <a:latin typeface="Lato" panose="020F0502020204030203" pitchFamily="34" charset="0"/>
              </a:rPr>
              <a:t>⊕</a:t>
            </a:r>
            <a:endParaRPr lang="en-IN" dirty="0"/>
          </a:p>
        </p:txBody>
      </p:sp>
      <p:graphicFrame>
        <p:nvGraphicFramePr>
          <p:cNvPr id="71" name="Table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898167"/>
              </p:ext>
            </p:extLst>
          </p:nvPr>
        </p:nvGraphicFramePr>
        <p:xfrm>
          <a:off x="7820279" y="3612496"/>
          <a:ext cx="210195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0390"/>
                <a:gridCol w="420390"/>
                <a:gridCol w="420390"/>
                <a:gridCol w="420390"/>
                <a:gridCol w="42039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73" name="Straight Connector 72"/>
          <p:cNvCxnSpPr/>
          <p:nvPr/>
        </p:nvCxnSpPr>
        <p:spPr>
          <a:xfrm flipV="1">
            <a:off x="7787503" y="3929650"/>
            <a:ext cx="3543437" cy="110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>
            <a:off x="9728681" y="1924145"/>
            <a:ext cx="1320" cy="14693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9556740" y="337365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0</a:t>
            </a:r>
            <a:endParaRPr lang="en-IN" dirty="0"/>
          </a:p>
        </p:txBody>
      </p:sp>
      <p:sp>
        <p:nvSpPr>
          <p:cNvPr id="80" name="Rectangle 79"/>
          <p:cNvSpPr/>
          <p:nvPr/>
        </p:nvSpPr>
        <p:spPr>
          <a:xfrm>
            <a:off x="7884258" y="3883546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0</a:t>
            </a:r>
            <a:endParaRPr lang="en-IN" dirty="0"/>
          </a:p>
        </p:txBody>
      </p:sp>
      <p:sp>
        <p:nvSpPr>
          <p:cNvPr id="81" name="Rectangle 80"/>
          <p:cNvSpPr/>
          <p:nvPr/>
        </p:nvSpPr>
        <p:spPr>
          <a:xfrm>
            <a:off x="8306311" y="3883546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1</a:t>
            </a:r>
            <a:endParaRPr lang="en-IN" dirty="0"/>
          </a:p>
        </p:txBody>
      </p:sp>
      <p:sp>
        <p:nvSpPr>
          <p:cNvPr id="82" name="Rectangle 81"/>
          <p:cNvSpPr/>
          <p:nvPr/>
        </p:nvSpPr>
        <p:spPr>
          <a:xfrm>
            <a:off x="8728364" y="3882175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1</a:t>
            </a:r>
            <a:endParaRPr lang="en-IN" dirty="0"/>
          </a:p>
        </p:txBody>
      </p:sp>
      <p:sp>
        <p:nvSpPr>
          <p:cNvPr id="83" name="Rectangle 82"/>
          <p:cNvSpPr/>
          <p:nvPr/>
        </p:nvSpPr>
        <p:spPr>
          <a:xfrm>
            <a:off x="9138338" y="3882175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0</a:t>
            </a:r>
            <a:endParaRPr lang="en-IN" dirty="0"/>
          </a:p>
        </p:txBody>
      </p:sp>
      <p:sp>
        <p:nvSpPr>
          <p:cNvPr id="84" name="Rectangle 83"/>
          <p:cNvSpPr/>
          <p:nvPr/>
        </p:nvSpPr>
        <p:spPr>
          <a:xfrm>
            <a:off x="9556740" y="388392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0</a:t>
            </a:r>
            <a:endParaRPr lang="en-IN" dirty="0"/>
          </a:p>
        </p:txBody>
      </p:sp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028142"/>
              </p:ext>
            </p:extLst>
          </p:nvPr>
        </p:nvGraphicFramePr>
        <p:xfrm>
          <a:off x="6967784" y="2524462"/>
          <a:ext cx="210195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0390"/>
                <a:gridCol w="420390"/>
                <a:gridCol w="420390"/>
                <a:gridCol w="420390"/>
                <a:gridCol w="420390"/>
              </a:tblGrid>
              <a:tr h="3038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3" name="Rectangle 52"/>
          <p:cNvSpPr/>
          <p:nvPr/>
        </p:nvSpPr>
        <p:spPr>
          <a:xfrm>
            <a:off x="7850665" y="111241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673BBA"/>
                </a:solidFill>
              </a:rPr>
              <a:t>0</a:t>
            </a:r>
            <a:endParaRPr lang="en-IN" dirty="0">
              <a:solidFill>
                <a:srgbClr val="673BBA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 flipH="1">
            <a:off x="10097452" y="1924145"/>
            <a:ext cx="14125" cy="2005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9948212" y="388392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0</a:t>
            </a:r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8245936" y="111241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73BBA"/>
                </a:solidFill>
              </a:rPr>
              <a:t>1</a:t>
            </a:r>
            <a:endParaRPr lang="en-IN" dirty="0">
              <a:solidFill>
                <a:srgbClr val="673BBA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845919" y="4110744"/>
            <a:ext cx="413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414143"/>
                </a:solidFill>
                <a:latin typeface="Lato" panose="020F0502020204030203" pitchFamily="34" charset="0"/>
              </a:rPr>
              <a:t>⊕</a:t>
            </a:r>
            <a:endParaRPr lang="en-IN" dirty="0"/>
          </a:p>
        </p:txBody>
      </p:sp>
      <p:graphicFrame>
        <p:nvGraphicFramePr>
          <p:cNvPr id="63" name="Table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649729"/>
              </p:ext>
            </p:extLst>
          </p:nvPr>
        </p:nvGraphicFramePr>
        <p:xfrm>
          <a:off x="8234149" y="4125844"/>
          <a:ext cx="210195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0390"/>
                <a:gridCol w="420390"/>
                <a:gridCol w="420390"/>
                <a:gridCol w="420390"/>
                <a:gridCol w="42039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64" name="Straight Connector 63"/>
          <p:cNvCxnSpPr/>
          <p:nvPr/>
        </p:nvCxnSpPr>
        <p:spPr>
          <a:xfrm>
            <a:off x="8302534" y="4435334"/>
            <a:ext cx="3031888" cy="46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962337" y="442589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72" name="Rectangle 71"/>
          <p:cNvSpPr/>
          <p:nvPr/>
        </p:nvSpPr>
        <p:spPr>
          <a:xfrm>
            <a:off x="9556740" y="442589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0</a:t>
            </a:r>
            <a:endParaRPr lang="en-IN" dirty="0"/>
          </a:p>
        </p:txBody>
      </p:sp>
      <p:sp>
        <p:nvSpPr>
          <p:cNvPr id="74" name="Rectangle 73"/>
          <p:cNvSpPr/>
          <p:nvPr/>
        </p:nvSpPr>
        <p:spPr>
          <a:xfrm>
            <a:off x="9115499" y="442589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76" name="Rectangle 75"/>
          <p:cNvSpPr/>
          <p:nvPr/>
        </p:nvSpPr>
        <p:spPr>
          <a:xfrm>
            <a:off x="8709314" y="442589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77" name="Rectangle 76"/>
          <p:cNvSpPr/>
          <p:nvPr/>
        </p:nvSpPr>
        <p:spPr>
          <a:xfrm>
            <a:off x="8302534" y="442589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0</a:t>
            </a:r>
            <a:endParaRPr lang="en-IN" dirty="0"/>
          </a:p>
        </p:txBody>
      </p:sp>
      <p:cxnSp>
        <p:nvCxnSpPr>
          <p:cNvPr id="78" name="Straight Arrow Connector 77"/>
          <p:cNvCxnSpPr/>
          <p:nvPr/>
        </p:nvCxnSpPr>
        <p:spPr>
          <a:xfrm flipH="1">
            <a:off x="10539204" y="1907949"/>
            <a:ext cx="412" cy="25273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10367934" y="443533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0</a:t>
            </a:r>
            <a:endParaRPr lang="en-IN" dirty="0"/>
          </a:p>
        </p:txBody>
      </p:sp>
      <p:sp>
        <p:nvSpPr>
          <p:cNvPr id="86" name="Rectangle 85"/>
          <p:cNvSpPr/>
          <p:nvPr/>
        </p:nvSpPr>
        <p:spPr>
          <a:xfrm>
            <a:off x="8259815" y="4636207"/>
            <a:ext cx="413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414143"/>
                </a:solidFill>
                <a:latin typeface="Lato" panose="020F0502020204030203" pitchFamily="34" charset="0"/>
              </a:rPr>
              <a:t>⊕</a:t>
            </a:r>
            <a:endParaRPr lang="en-IN" dirty="0"/>
          </a:p>
        </p:txBody>
      </p:sp>
      <p:sp>
        <p:nvSpPr>
          <p:cNvPr id="87" name="Rectangle 86"/>
          <p:cNvSpPr/>
          <p:nvPr/>
        </p:nvSpPr>
        <p:spPr>
          <a:xfrm>
            <a:off x="8643235" y="111241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73BBA"/>
                </a:solidFill>
              </a:rPr>
              <a:t>1</a:t>
            </a:r>
            <a:endParaRPr lang="en-IN" dirty="0">
              <a:solidFill>
                <a:srgbClr val="673BBA"/>
              </a:solidFill>
            </a:endParaRPr>
          </a:p>
        </p:txBody>
      </p:sp>
      <p:graphicFrame>
        <p:nvGraphicFramePr>
          <p:cNvPr id="88" name="Table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237657"/>
              </p:ext>
            </p:extLst>
          </p:nvPr>
        </p:nvGraphicFramePr>
        <p:xfrm>
          <a:off x="8643235" y="4659369"/>
          <a:ext cx="210195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0390"/>
                <a:gridCol w="420390"/>
                <a:gridCol w="420390"/>
                <a:gridCol w="420390"/>
                <a:gridCol w="42039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89" name="Straight Connector 88"/>
          <p:cNvCxnSpPr/>
          <p:nvPr/>
        </p:nvCxnSpPr>
        <p:spPr>
          <a:xfrm>
            <a:off x="8630940" y="4978853"/>
            <a:ext cx="2700000" cy="46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10389964" y="4921411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91" name="Rectangle 90"/>
          <p:cNvSpPr/>
          <p:nvPr/>
        </p:nvSpPr>
        <p:spPr>
          <a:xfrm>
            <a:off x="9980940" y="4921411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92" name="Rectangle 91"/>
          <p:cNvSpPr/>
          <p:nvPr/>
        </p:nvSpPr>
        <p:spPr>
          <a:xfrm>
            <a:off x="9556740" y="4921411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93" name="Rectangle 92"/>
          <p:cNvSpPr/>
          <p:nvPr/>
        </p:nvSpPr>
        <p:spPr>
          <a:xfrm>
            <a:off x="9132540" y="4921411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94" name="Rectangle 93"/>
          <p:cNvSpPr/>
          <p:nvPr/>
        </p:nvSpPr>
        <p:spPr>
          <a:xfrm>
            <a:off x="8708340" y="4921411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0</a:t>
            </a:r>
            <a:endParaRPr lang="en-IN" dirty="0"/>
          </a:p>
        </p:txBody>
      </p:sp>
      <p:cxnSp>
        <p:nvCxnSpPr>
          <p:cNvPr id="95" name="Straight Arrow Connector 94"/>
          <p:cNvCxnSpPr/>
          <p:nvPr/>
        </p:nvCxnSpPr>
        <p:spPr>
          <a:xfrm flipH="1">
            <a:off x="10963698" y="1919301"/>
            <a:ext cx="4163" cy="30595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10803910" y="4924025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0</a:t>
            </a:r>
            <a:endParaRPr lang="en-IN" dirty="0"/>
          </a:p>
        </p:txBody>
      </p:sp>
      <p:sp>
        <p:nvSpPr>
          <p:cNvPr id="97" name="Rectangle 96"/>
          <p:cNvSpPr/>
          <p:nvPr/>
        </p:nvSpPr>
        <p:spPr>
          <a:xfrm>
            <a:off x="9036476" y="111241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73BBA"/>
                </a:solidFill>
              </a:rPr>
              <a:t>1</a:t>
            </a:r>
            <a:endParaRPr lang="en-IN" dirty="0">
              <a:solidFill>
                <a:srgbClr val="673BBA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8660911" y="5110104"/>
            <a:ext cx="413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414143"/>
                </a:solidFill>
                <a:latin typeface="Lato" panose="020F0502020204030203" pitchFamily="34" charset="0"/>
              </a:rPr>
              <a:t>⊕</a:t>
            </a:r>
            <a:endParaRPr lang="en-IN" dirty="0"/>
          </a:p>
        </p:txBody>
      </p:sp>
      <p:graphicFrame>
        <p:nvGraphicFramePr>
          <p:cNvPr id="99" name="Table 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219131"/>
              </p:ext>
            </p:extLst>
          </p:nvPr>
        </p:nvGraphicFramePr>
        <p:xfrm>
          <a:off x="9079205" y="5134692"/>
          <a:ext cx="210195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0390"/>
                <a:gridCol w="420390"/>
                <a:gridCol w="420390"/>
                <a:gridCol w="420390"/>
                <a:gridCol w="42039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100" name="Straight Connector 99"/>
          <p:cNvCxnSpPr/>
          <p:nvPr/>
        </p:nvCxnSpPr>
        <p:spPr>
          <a:xfrm>
            <a:off x="9112080" y="5438576"/>
            <a:ext cx="2196000" cy="46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10367934" y="5397262"/>
            <a:ext cx="3650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102" name="Rectangle 101"/>
          <p:cNvSpPr/>
          <p:nvPr/>
        </p:nvSpPr>
        <p:spPr>
          <a:xfrm>
            <a:off x="9962337" y="5397262"/>
            <a:ext cx="3650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0</a:t>
            </a:r>
            <a:endParaRPr lang="en-IN" dirty="0"/>
          </a:p>
        </p:txBody>
      </p:sp>
      <p:sp>
        <p:nvSpPr>
          <p:cNvPr id="103" name="Rectangle 102"/>
          <p:cNvSpPr/>
          <p:nvPr/>
        </p:nvSpPr>
        <p:spPr>
          <a:xfrm>
            <a:off x="9521096" y="5397262"/>
            <a:ext cx="3650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104" name="Rectangle 103"/>
          <p:cNvSpPr/>
          <p:nvPr/>
        </p:nvSpPr>
        <p:spPr>
          <a:xfrm>
            <a:off x="9114911" y="5397262"/>
            <a:ext cx="3650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0</a:t>
            </a:r>
            <a:endParaRPr lang="en-IN" dirty="0"/>
          </a:p>
        </p:txBody>
      </p:sp>
      <p:sp>
        <p:nvSpPr>
          <p:cNvPr id="105" name="Rectangle 104"/>
          <p:cNvSpPr/>
          <p:nvPr/>
        </p:nvSpPr>
        <p:spPr>
          <a:xfrm>
            <a:off x="10773531" y="5406699"/>
            <a:ext cx="3650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1</a:t>
            </a:r>
            <a:endParaRPr lang="en-IN" dirty="0"/>
          </a:p>
        </p:txBody>
      </p:sp>
      <p:sp>
        <p:nvSpPr>
          <p:cNvPr id="27" name="TextBox 26"/>
          <p:cNvSpPr txBox="1"/>
          <p:nvPr/>
        </p:nvSpPr>
        <p:spPr>
          <a:xfrm>
            <a:off x="700417" y="5314366"/>
            <a:ext cx="6784230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73BBA"/>
                </a:solidFill>
              </a:rPr>
              <a:t>Remainder (CRC)= 1011</a:t>
            </a:r>
          </a:p>
          <a:p>
            <a:r>
              <a:rPr lang="en-US" i="1" dirty="0" smtClean="0"/>
              <a:t>Now, at the receiver end</a:t>
            </a:r>
            <a:r>
              <a:rPr lang="en-US" i="1" dirty="0" smtClean="0">
                <a:solidFill>
                  <a:srgbClr val="673BBA"/>
                </a:solidFill>
              </a:rPr>
              <a:t>, Remainder </a:t>
            </a:r>
            <a:r>
              <a:rPr lang="en-US" i="1" dirty="0">
                <a:solidFill>
                  <a:srgbClr val="673BBA"/>
                </a:solidFill>
              </a:rPr>
              <a:t>= </a:t>
            </a:r>
            <a:r>
              <a:rPr lang="en-US" i="1" dirty="0" smtClean="0">
                <a:solidFill>
                  <a:srgbClr val="673BBA"/>
                </a:solidFill>
              </a:rPr>
              <a:t>1011 </a:t>
            </a:r>
            <a:r>
              <a:rPr lang="en-US" i="1" dirty="0" smtClean="0"/>
              <a:t>is appended to Data=1101101</a:t>
            </a:r>
          </a:p>
          <a:p>
            <a:r>
              <a:rPr lang="en-US" i="1" dirty="0" smtClean="0"/>
              <a:t>Therefore, Transmitter will send Data=</a:t>
            </a:r>
            <a:r>
              <a:rPr lang="en-US" i="1" dirty="0" smtClean="0">
                <a:solidFill>
                  <a:srgbClr val="002060"/>
                </a:solidFill>
              </a:rPr>
              <a:t>1101101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1011</a:t>
            </a:r>
            <a:endParaRPr lang="en-IN" i="1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IN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35448" y="981684"/>
            <a:ext cx="488701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u="sng" dirty="0">
                <a:solidFill>
                  <a:srgbClr val="673BBA"/>
                </a:solidFill>
              </a:rPr>
              <a:t>Given: </a:t>
            </a:r>
            <a:r>
              <a:rPr lang="en-US" sz="2000" dirty="0" smtClean="0"/>
              <a:t>Data=1101101</a:t>
            </a:r>
            <a:endParaRPr lang="en-IN" sz="2000" dirty="0"/>
          </a:p>
          <a:p>
            <a:r>
              <a:rPr lang="en-US" sz="2000" dirty="0"/>
              <a:t>            Divisor=10101</a:t>
            </a:r>
          </a:p>
          <a:p>
            <a:r>
              <a:rPr lang="en-US" sz="2000" dirty="0"/>
              <a:t>Dividend (</a:t>
            </a:r>
            <a:r>
              <a:rPr lang="en-US" sz="2000" dirty="0" err="1"/>
              <a:t>data+n-bit</a:t>
            </a:r>
            <a:r>
              <a:rPr lang="en-US" sz="2000" dirty="0"/>
              <a:t>(0)) = </a:t>
            </a:r>
            <a:r>
              <a:rPr lang="en-US" sz="2000" dirty="0" smtClean="0"/>
              <a:t>1101101</a:t>
            </a:r>
            <a:r>
              <a:rPr lang="en-US" sz="2000" b="1" dirty="0" smtClean="0"/>
              <a:t>0000</a:t>
            </a:r>
            <a:endParaRPr lang="en-US" sz="2000" b="1" dirty="0"/>
          </a:p>
          <a:p>
            <a:r>
              <a:rPr lang="en-US" sz="2000" i="1" dirty="0" smtClean="0"/>
              <a:t>n-bit-</a:t>
            </a:r>
            <a:r>
              <a:rPr lang="en-US" sz="2000" i="1" dirty="0"/>
              <a:t>&gt;appending ‘0’-bit n times, where n is 1-bit less than divisor</a:t>
            </a:r>
          </a:p>
        </p:txBody>
      </p:sp>
    </p:spTree>
    <p:extLst>
      <p:ext uri="{BB962C8B-B14F-4D97-AF65-F5344CB8AC3E}">
        <p14:creationId xmlns:p14="http://schemas.microsoft.com/office/powerpoint/2010/main" val="197639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3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CC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2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5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CC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2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7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CC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2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9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CC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22" grpId="0"/>
      <p:bldP spid="23" grpId="0"/>
      <p:bldP spid="24" grpId="0"/>
      <p:bldP spid="25" grpId="0"/>
      <p:bldP spid="26" grpId="0"/>
      <p:bldP spid="33" grpId="0"/>
      <p:bldP spid="34" grpId="0"/>
      <p:bldP spid="40" grpId="0"/>
      <p:bldP spid="44" grpId="0"/>
      <p:bldP spid="45" grpId="0"/>
      <p:bldP spid="46" grpId="0"/>
      <p:bldP spid="47" grpId="0"/>
      <p:bldP spid="48" grpId="0"/>
      <p:bldP spid="49" grpId="0"/>
      <p:bldP spid="56" grpId="0"/>
      <p:bldP spid="57" grpId="0"/>
      <p:bldP spid="65" grpId="0"/>
      <p:bldP spid="66" grpId="0"/>
      <p:bldP spid="67" grpId="0"/>
      <p:bldP spid="68" grpId="0"/>
      <p:bldP spid="69" grpId="0"/>
      <p:bldP spid="70" grpId="0"/>
      <p:bldP spid="79" grpId="0"/>
      <p:bldP spid="80" grpId="0"/>
      <p:bldP spid="81" grpId="0"/>
      <p:bldP spid="82" grpId="0"/>
      <p:bldP spid="83" grpId="0"/>
      <p:bldP spid="84" grpId="0"/>
      <p:bldP spid="53" grpId="0"/>
      <p:bldP spid="10" grpId="0"/>
      <p:bldP spid="11" grpId="0"/>
      <p:bldP spid="62" grpId="0"/>
      <p:bldP spid="17" grpId="0"/>
      <p:bldP spid="72" grpId="0"/>
      <p:bldP spid="74" grpId="0"/>
      <p:bldP spid="76" grpId="0"/>
      <p:bldP spid="77" grpId="0"/>
      <p:bldP spid="85" grpId="0"/>
      <p:bldP spid="86" grpId="0"/>
      <p:bldP spid="87" grpId="0"/>
      <p:bldP spid="90" grpId="0"/>
      <p:bldP spid="91" grpId="0"/>
      <p:bldP spid="92" grpId="0"/>
      <p:bldP spid="93" grpId="0"/>
      <p:bldP spid="94" grpId="0"/>
      <p:bldP spid="96" grpId="0"/>
      <p:bldP spid="97" grpId="0"/>
      <p:bldP spid="98" grpId="0"/>
      <p:bldP spid="101" grpId="0"/>
      <p:bldP spid="101" grpId="1"/>
      <p:bldP spid="102" grpId="0"/>
      <p:bldP spid="102" grpId="1"/>
      <p:bldP spid="103" grpId="0"/>
      <p:bldP spid="103" grpId="1"/>
      <p:bldP spid="104" grpId="0"/>
      <p:bldP spid="105" grpId="0"/>
      <p:bldP spid="105" grpId="1"/>
      <p:bldP spid="27" grpId="0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>
                <a:solidFill>
                  <a:schemeClr val="tx1"/>
                </a:solidFill>
              </a:rPr>
              <a:t>Cyclic Redundancy Check: Example (Receiver)</a:t>
            </a:r>
            <a:endParaRPr lang="en-IN" dirty="0"/>
          </a:p>
        </p:txBody>
      </p:sp>
      <p:cxnSp>
        <p:nvCxnSpPr>
          <p:cNvPr id="5" name="Elbow Connector 4"/>
          <p:cNvCxnSpPr/>
          <p:nvPr/>
        </p:nvCxnSpPr>
        <p:spPr>
          <a:xfrm rot="10800000" flipV="1">
            <a:off x="1910443" y="1990272"/>
            <a:ext cx="6616700" cy="1204912"/>
          </a:xfrm>
          <a:prstGeom prst="bentConnector3">
            <a:avLst>
              <a:gd name="adj1" fmla="val 682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52043" y="2320472"/>
            <a:ext cx="1075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73BBA"/>
                </a:solidFill>
              </a:rPr>
              <a:t>Dividend</a:t>
            </a:r>
            <a:endParaRPr lang="en-IN" sz="2000" b="1" dirty="0">
              <a:solidFill>
                <a:srgbClr val="673BBA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32743" y="2320472"/>
            <a:ext cx="902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Divisor</a:t>
            </a:r>
            <a:endParaRPr lang="en-IN" sz="20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52043" y="1425061"/>
            <a:ext cx="1066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tx2">
                    <a:lumMod val="50000"/>
                  </a:schemeClr>
                </a:solidFill>
              </a:rPr>
              <a:t>Quotient</a:t>
            </a:r>
            <a:endParaRPr lang="en-IN" sz="2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4196202" y="3336471"/>
            <a:ext cx="177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552043" y="3477758"/>
            <a:ext cx="1287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</a:rPr>
              <a:t>Remainder</a:t>
            </a:r>
            <a:endParaRPr lang="en-IN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Oval Callout 17"/>
          <p:cNvSpPr/>
          <p:nvPr/>
        </p:nvSpPr>
        <p:spPr>
          <a:xfrm>
            <a:off x="1910443" y="3257933"/>
            <a:ext cx="1689100" cy="839759"/>
          </a:xfrm>
          <a:prstGeom prst="wedgeEllipseCallout">
            <a:avLst>
              <a:gd name="adj1" fmla="val 6976"/>
              <a:gd name="adj2" fmla="val -8708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Generator Polynomial</a:t>
            </a:r>
            <a:endParaRPr lang="en-IN" sz="1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1" name="Oval Callout 20"/>
          <p:cNvSpPr/>
          <p:nvPr/>
        </p:nvSpPr>
        <p:spPr>
          <a:xfrm>
            <a:off x="5974201" y="2426069"/>
            <a:ext cx="2298941" cy="542103"/>
          </a:xfrm>
          <a:prstGeom prst="wedgeEllipseCallout">
            <a:avLst>
              <a:gd name="adj1" fmla="val -61337"/>
              <a:gd name="adj2" fmla="val -16919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Content of frame</a:t>
            </a:r>
            <a:endParaRPr lang="en-IN" sz="1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2" name="Oval Callout 21"/>
          <p:cNvSpPr/>
          <p:nvPr/>
        </p:nvSpPr>
        <p:spPr>
          <a:xfrm>
            <a:off x="5974201" y="3715912"/>
            <a:ext cx="2654542" cy="750860"/>
          </a:xfrm>
          <a:prstGeom prst="wedgeEllipseCallout">
            <a:avLst>
              <a:gd name="adj1" fmla="val -56365"/>
              <a:gd name="adj2" fmla="val -47374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Used for calculating checksum</a:t>
            </a:r>
            <a:endParaRPr lang="en-IN" sz="1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3" name="Oval Callout 22"/>
          <p:cNvSpPr/>
          <p:nvPr/>
        </p:nvSpPr>
        <p:spPr>
          <a:xfrm>
            <a:off x="5839576" y="1423195"/>
            <a:ext cx="1150868" cy="542103"/>
          </a:xfrm>
          <a:prstGeom prst="wedgeEllipseCallout">
            <a:avLst>
              <a:gd name="adj1" fmla="val -61337"/>
              <a:gd name="adj2" fmla="val -16919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Not used</a:t>
            </a:r>
            <a:endParaRPr lang="en-IN" sz="1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02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9" grpId="0"/>
      <p:bldP spid="18" grpId="0" animBg="1"/>
      <p:bldP spid="21" grpId="0" animBg="1"/>
      <p:bldP spid="22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D792E8-8838-4744-A7DD-92B0ED183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165" y="1840374"/>
            <a:ext cx="10515600" cy="2852737"/>
          </a:xfrm>
        </p:spPr>
        <p:txBody>
          <a:bodyPr/>
          <a:lstStyle/>
          <a:p>
            <a:r>
              <a:rPr lang="en-US" dirty="0"/>
              <a:t>Coding and Error Control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CA925EF2-D58F-4AC0-ACED-F747CC08D69F}"/>
              </a:ext>
            </a:extLst>
          </p:cNvPr>
          <p:cNvCxnSpPr>
            <a:cxnSpLocks/>
          </p:cNvCxnSpPr>
          <p:nvPr/>
        </p:nvCxnSpPr>
        <p:spPr>
          <a:xfrm>
            <a:off x="1191446" y="5063613"/>
            <a:ext cx="0" cy="17943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=""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246540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458964" y="731706"/>
            <a:ext cx="45336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Topics to be </a:t>
            </a:r>
            <a:r>
              <a:rPr lang="en-US" b="1" dirty="0"/>
              <a:t>covered- Coding and Error </a:t>
            </a:r>
            <a:r>
              <a:rPr lang="en-US" b="1" dirty="0" smtClean="0"/>
              <a:t>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smtClean="0"/>
              <a:t>Error Detection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smtClean="0"/>
              <a:t>Block </a:t>
            </a:r>
            <a:r>
              <a:rPr lang="en-IN" dirty="0"/>
              <a:t>Error Correction Codes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smtClean="0"/>
              <a:t>Convolutional Codes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smtClean="0"/>
              <a:t>Automatic </a:t>
            </a:r>
            <a:r>
              <a:rPr lang="en-IN" dirty="0"/>
              <a:t>Repeat Request</a:t>
            </a:r>
          </a:p>
        </p:txBody>
      </p:sp>
    </p:spTree>
    <p:extLst>
      <p:ext uri="{BB962C8B-B14F-4D97-AF65-F5344CB8AC3E}">
        <p14:creationId xmlns:p14="http://schemas.microsoft.com/office/powerpoint/2010/main" val="272160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 smtClean="0">
                <a:solidFill>
                  <a:schemeClr val="tx1"/>
                </a:solidFill>
              </a:rPr>
              <a:t>Cyclic Redundancy Check: Example (Receiver)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4341697"/>
              </p:ext>
            </p:extLst>
          </p:nvPr>
        </p:nvGraphicFramePr>
        <p:xfrm>
          <a:off x="6549603" y="1560458"/>
          <a:ext cx="462429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0390"/>
                <a:gridCol w="420390"/>
                <a:gridCol w="420390"/>
                <a:gridCol w="420390"/>
                <a:gridCol w="420390"/>
                <a:gridCol w="420390"/>
                <a:gridCol w="420390"/>
                <a:gridCol w="420390"/>
                <a:gridCol w="420390"/>
                <a:gridCol w="420390"/>
                <a:gridCol w="42039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C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C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C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C7E8"/>
                    </a:solidFill>
                  </a:tcPr>
                </a:tc>
              </a:tr>
            </a:tbl>
          </a:graphicData>
        </a:graphic>
      </p:graphicFrame>
      <p:cxnSp>
        <p:nvCxnSpPr>
          <p:cNvPr id="6" name="Elbow Connector 5"/>
          <p:cNvCxnSpPr/>
          <p:nvPr/>
        </p:nvCxnSpPr>
        <p:spPr>
          <a:xfrm flipV="1">
            <a:off x="5259618" y="1497106"/>
            <a:ext cx="6208482" cy="777240"/>
          </a:xfrm>
          <a:prstGeom prst="bentConnector3">
            <a:avLst>
              <a:gd name="adj1" fmla="val 153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259618" y="1675511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10101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6616838" y="1132812"/>
            <a:ext cx="34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673BBA"/>
                </a:solidFill>
              </a:rPr>
              <a:t>1</a:t>
            </a:r>
            <a:endParaRPr lang="en-IN" dirty="0">
              <a:solidFill>
                <a:srgbClr val="673BBA"/>
              </a:solidFill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6549603" y="1926218"/>
          <a:ext cx="210195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0390"/>
                <a:gridCol w="420390"/>
                <a:gridCol w="420390"/>
                <a:gridCol w="420390"/>
                <a:gridCol w="42039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6135707" y="1926218"/>
            <a:ext cx="413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414143"/>
                </a:solidFill>
                <a:latin typeface="Lato" panose="020F0502020204030203" pitchFamily="34" charset="0"/>
              </a:rPr>
              <a:t>⊕</a:t>
            </a:r>
            <a:endParaRPr lang="en-IN" dirty="0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6233160" y="2274346"/>
            <a:ext cx="5097780" cy="207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599046" y="227571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/>
              <a:t>0</a:t>
            </a:r>
            <a:endParaRPr lang="en-IN" dirty="0"/>
          </a:p>
        </p:txBody>
      </p:sp>
      <p:sp>
        <p:nvSpPr>
          <p:cNvPr id="23" name="Rectangle 22"/>
          <p:cNvSpPr/>
          <p:nvPr/>
        </p:nvSpPr>
        <p:spPr>
          <a:xfrm>
            <a:off x="7021100" y="227571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1</a:t>
            </a:r>
            <a:endParaRPr lang="en-IN" dirty="0"/>
          </a:p>
        </p:txBody>
      </p:sp>
      <p:sp>
        <p:nvSpPr>
          <p:cNvPr id="24" name="Rectangle 23"/>
          <p:cNvSpPr/>
          <p:nvPr/>
        </p:nvSpPr>
        <p:spPr>
          <a:xfrm>
            <a:off x="7443154" y="227571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1</a:t>
            </a:r>
            <a:endParaRPr lang="en-IN" dirty="0"/>
          </a:p>
        </p:txBody>
      </p:sp>
      <p:sp>
        <p:nvSpPr>
          <p:cNvPr id="25" name="Rectangle 24"/>
          <p:cNvSpPr/>
          <p:nvPr/>
        </p:nvSpPr>
        <p:spPr>
          <a:xfrm>
            <a:off x="7865208" y="227571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1</a:t>
            </a:r>
            <a:endParaRPr lang="en-IN" dirty="0"/>
          </a:p>
        </p:txBody>
      </p:sp>
      <p:sp>
        <p:nvSpPr>
          <p:cNvPr id="26" name="Rectangle 25"/>
          <p:cNvSpPr/>
          <p:nvPr/>
        </p:nvSpPr>
        <p:spPr>
          <a:xfrm>
            <a:off x="8287261" y="227571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0</a:t>
            </a:r>
            <a:endParaRPr lang="en-IN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8861748" y="1926218"/>
            <a:ext cx="0" cy="3657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8709314" y="2274346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0</a:t>
            </a:r>
            <a:endParaRPr lang="en-IN" dirty="0"/>
          </a:p>
        </p:txBody>
      </p:sp>
      <p:sp>
        <p:nvSpPr>
          <p:cNvPr id="34" name="Rectangle 33"/>
          <p:cNvSpPr/>
          <p:nvPr/>
        </p:nvSpPr>
        <p:spPr>
          <a:xfrm>
            <a:off x="7060124" y="1132812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73BBA"/>
                </a:solidFill>
              </a:rPr>
              <a:t>1</a:t>
            </a:r>
            <a:endParaRPr lang="en-IN" dirty="0">
              <a:solidFill>
                <a:srgbClr val="673BBA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532153" y="2522676"/>
            <a:ext cx="413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414143"/>
                </a:solidFill>
                <a:latin typeface="Lato" panose="020F0502020204030203" pitchFamily="34" charset="0"/>
              </a:rPr>
              <a:t>⊕</a:t>
            </a:r>
            <a:endParaRPr lang="en-IN" dirty="0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6963334" y="2842260"/>
            <a:ext cx="4344746" cy="78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7021100" y="282834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0</a:t>
            </a:r>
            <a:endParaRPr lang="en-IN" dirty="0"/>
          </a:p>
        </p:txBody>
      </p:sp>
      <p:sp>
        <p:nvSpPr>
          <p:cNvPr id="45" name="Rectangle 44"/>
          <p:cNvSpPr/>
          <p:nvPr/>
        </p:nvSpPr>
        <p:spPr>
          <a:xfrm>
            <a:off x="7443154" y="282834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1</a:t>
            </a:r>
            <a:endParaRPr lang="en-IN" dirty="0"/>
          </a:p>
        </p:txBody>
      </p:sp>
      <p:sp>
        <p:nvSpPr>
          <p:cNvPr id="46" name="Rectangle 45"/>
          <p:cNvSpPr/>
          <p:nvPr/>
        </p:nvSpPr>
        <p:spPr>
          <a:xfrm>
            <a:off x="7865208" y="282834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0</a:t>
            </a:r>
            <a:endParaRPr lang="en-IN" dirty="0"/>
          </a:p>
        </p:txBody>
      </p:sp>
      <p:sp>
        <p:nvSpPr>
          <p:cNvPr id="47" name="Rectangle 46"/>
          <p:cNvSpPr/>
          <p:nvPr/>
        </p:nvSpPr>
        <p:spPr>
          <a:xfrm>
            <a:off x="8287261" y="282834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0</a:t>
            </a:r>
            <a:endParaRPr lang="en-IN" dirty="0"/>
          </a:p>
        </p:txBody>
      </p:sp>
      <p:sp>
        <p:nvSpPr>
          <p:cNvPr id="48" name="Rectangle 47"/>
          <p:cNvSpPr/>
          <p:nvPr/>
        </p:nvSpPr>
        <p:spPr>
          <a:xfrm>
            <a:off x="8709314" y="2826973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1</a:t>
            </a:r>
            <a:endParaRPr lang="en-IN" dirty="0"/>
          </a:p>
        </p:txBody>
      </p:sp>
      <p:sp>
        <p:nvSpPr>
          <p:cNvPr id="49" name="Rectangle 48"/>
          <p:cNvSpPr/>
          <p:nvPr/>
        </p:nvSpPr>
        <p:spPr>
          <a:xfrm>
            <a:off x="6978756" y="3080627"/>
            <a:ext cx="413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414143"/>
                </a:solidFill>
                <a:latin typeface="Lato" panose="020F0502020204030203" pitchFamily="34" charset="0"/>
              </a:rPr>
              <a:t>⊕</a:t>
            </a:r>
            <a:endParaRPr lang="en-IN" dirty="0"/>
          </a:p>
        </p:txBody>
      </p:sp>
      <p:cxnSp>
        <p:nvCxnSpPr>
          <p:cNvPr id="50" name="Straight Arrow Connector 49"/>
          <p:cNvCxnSpPr/>
          <p:nvPr/>
        </p:nvCxnSpPr>
        <p:spPr>
          <a:xfrm flipH="1">
            <a:off x="9268528" y="1899171"/>
            <a:ext cx="7904" cy="9509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9119288" y="2826973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57" name="Rectangle 56"/>
          <p:cNvSpPr/>
          <p:nvPr/>
        </p:nvSpPr>
        <p:spPr>
          <a:xfrm>
            <a:off x="7455394" y="1132812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73BBA"/>
                </a:solidFill>
              </a:rPr>
              <a:t>1</a:t>
            </a:r>
            <a:endParaRPr lang="en-IN" dirty="0">
              <a:solidFill>
                <a:srgbClr val="673BBA"/>
              </a:solidFill>
            </a:endParaRPr>
          </a:p>
        </p:txBody>
      </p:sp>
      <p:graphicFrame>
        <p:nvGraphicFramePr>
          <p:cNvPr id="58" name="Table 57"/>
          <p:cNvGraphicFramePr>
            <a:graphicFrameLocks noGrp="1"/>
          </p:cNvGraphicFramePr>
          <p:nvPr>
            <p:extLst/>
          </p:nvPr>
        </p:nvGraphicFramePr>
        <p:xfrm>
          <a:off x="7384499" y="3102398"/>
          <a:ext cx="210195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0390"/>
                <a:gridCol w="420390"/>
                <a:gridCol w="420390"/>
                <a:gridCol w="420390"/>
                <a:gridCol w="42039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59" name="Straight Connector 58"/>
          <p:cNvCxnSpPr/>
          <p:nvPr/>
        </p:nvCxnSpPr>
        <p:spPr>
          <a:xfrm flipV="1">
            <a:off x="7252270" y="3407430"/>
            <a:ext cx="4078670" cy="6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7462204" y="337647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0</a:t>
            </a:r>
            <a:endParaRPr lang="en-IN" dirty="0"/>
          </a:p>
        </p:txBody>
      </p:sp>
      <p:sp>
        <p:nvSpPr>
          <p:cNvPr id="66" name="Rectangle 65"/>
          <p:cNvSpPr/>
          <p:nvPr/>
        </p:nvSpPr>
        <p:spPr>
          <a:xfrm>
            <a:off x="7884258" y="337647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8306311" y="337647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1</a:t>
            </a:r>
            <a:endParaRPr lang="en-IN" dirty="0"/>
          </a:p>
        </p:txBody>
      </p:sp>
      <p:sp>
        <p:nvSpPr>
          <p:cNvPr id="68" name="Rectangle 67"/>
          <p:cNvSpPr/>
          <p:nvPr/>
        </p:nvSpPr>
        <p:spPr>
          <a:xfrm>
            <a:off x="8728364" y="3375099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1</a:t>
            </a:r>
            <a:endParaRPr lang="en-IN" dirty="0"/>
          </a:p>
        </p:txBody>
      </p:sp>
      <p:sp>
        <p:nvSpPr>
          <p:cNvPr id="69" name="Rectangle 68"/>
          <p:cNvSpPr/>
          <p:nvPr/>
        </p:nvSpPr>
        <p:spPr>
          <a:xfrm>
            <a:off x="9138338" y="3375099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0</a:t>
            </a:r>
            <a:endParaRPr lang="en-IN" dirty="0"/>
          </a:p>
        </p:txBody>
      </p:sp>
      <p:sp>
        <p:nvSpPr>
          <p:cNvPr id="70" name="Rectangle 69"/>
          <p:cNvSpPr/>
          <p:nvPr/>
        </p:nvSpPr>
        <p:spPr>
          <a:xfrm>
            <a:off x="7411710" y="3605730"/>
            <a:ext cx="413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414143"/>
                </a:solidFill>
                <a:latin typeface="Lato" panose="020F0502020204030203" pitchFamily="34" charset="0"/>
              </a:rPr>
              <a:t>⊕</a:t>
            </a:r>
            <a:endParaRPr lang="en-IN" dirty="0"/>
          </a:p>
        </p:txBody>
      </p:sp>
      <p:graphicFrame>
        <p:nvGraphicFramePr>
          <p:cNvPr id="71" name="Table 70"/>
          <p:cNvGraphicFramePr>
            <a:graphicFrameLocks noGrp="1"/>
          </p:cNvGraphicFramePr>
          <p:nvPr>
            <p:extLst/>
          </p:nvPr>
        </p:nvGraphicFramePr>
        <p:xfrm>
          <a:off x="7820279" y="3612496"/>
          <a:ext cx="210195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0390"/>
                <a:gridCol w="420390"/>
                <a:gridCol w="420390"/>
                <a:gridCol w="420390"/>
                <a:gridCol w="42039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73" name="Straight Connector 72"/>
          <p:cNvCxnSpPr/>
          <p:nvPr/>
        </p:nvCxnSpPr>
        <p:spPr>
          <a:xfrm flipV="1">
            <a:off x="7787503" y="3929650"/>
            <a:ext cx="3543437" cy="110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>
            <a:off x="9728681" y="1924145"/>
            <a:ext cx="1320" cy="14693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9556740" y="337365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1</a:t>
            </a:r>
            <a:endParaRPr lang="en-IN" dirty="0"/>
          </a:p>
        </p:txBody>
      </p:sp>
      <p:sp>
        <p:nvSpPr>
          <p:cNvPr id="80" name="Rectangle 79"/>
          <p:cNvSpPr/>
          <p:nvPr/>
        </p:nvSpPr>
        <p:spPr>
          <a:xfrm>
            <a:off x="7884258" y="3883546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0</a:t>
            </a:r>
            <a:endParaRPr lang="en-IN" dirty="0"/>
          </a:p>
        </p:txBody>
      </p:sp>
      <p:sp>
        <p:nvSpPr>
          <p:cNvPr id="81" name="Rectangle 80"/>
          <p:cNvSpPr/>
          <p:nvPr/>
        </p:nvSpPr>
        <p:spPr>
          <a:xfrm>
            <a:off x="8306311" y="3883546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1</a:t>
            </a:r>
            <a:endParaRPr lang="en-IN" dirty="0"/>
          </a:p>
        </p:txBody>
      </p:sp>
      <p:sp>
        <p:nvSpPr>
          <p:cNvPr id="82" name="Rectangle 81"/>
          <p:cNvSpPr/>
          <p:nvPr/>
        </p:nvSpPr>
        <p:spPr>
          <a:xfrm>
            <a:off x="8728364" y="3882175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1</a:t>
            </a:r>
            <a:endParaRPr lang="en-IN" dirty="0"/>
          </a:p>
        </p:txBody>
      </p:sp>
      <p:sp>
        <p:nvSpPr>
          <p:cNvPr id="83" name="Rectangle 82"/>
          <p:cNvSpPr/>
          <p:nvPr/>
        </p:nvSpPr>
        <p:spPr>
          <a:xfrm>
            <a:off x="9138338" y="3882175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0</a:t>
            </a:r>
            <a:endParaRPr lang="en-IN" dirty="0"/>
          </a:p>
        </p:txBody>
      </p:sp>
      <p:sp>
        <p:nvSpPr>
          <p:cNvPr id="84" name="Rectangle 83"/>
          <p:cNvSpPr/>
          <p:nvPr/>
        </p:nvSpPr>
        <p:spPr>
          <a:xfrm>
            <a:off x="9556740" y="388392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1</a:t>
            </a:r>
            <a:endParaRPr lang="en-IN" dirty="0"/>
          </a:p>
        </p:txBody>
      </p:sp>
      <p:graphicFrame>
        <p:nvGraphicFramePr>
          <p:cNvPr id="52" name="Table 51"/>
          <p:cNvGraphicFramePr>
            <a:graphicFrameLocks noGrp="1"/>
          </p:cNvGraphicFramePr>
          <p:nvPr>
            <p:extLst/>
          </p:nvPr>
        </p:nvGraphicFramePr>
        <p:xfrm>
          <a:off x="6967784" y="2524462"/>
          <a:ext cx="210195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0390"/>
                <a:gridCol w="420390"/>
                <a:gridCol w="420390"/>
                <a:gridCol w="420390"/>
                <a:gridCol w="420390"/>
              </a:tblGrid>
              <a:tr h="3038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3" name="Rectangle 52"/>
          <p:cNvSpPr/>
          <p:nvPr/>
        </p:nvSpPr>
        <p:spPr>
          <a:xfrm>
            <a:off x="7850665" y="111241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673BBA"/>
                </a:solidFill>
              </a:rPr>
              <a:t>0</a:t>
            </a:r>
            <a:endParaRPr lang="en-IN" dirty="0">
              <a:solidFill>
                <a:srgbClr val="673BBA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 flipH="1">
            <a:off x="10097452" y="1924145"/>
            <a:ext cx="14125" cy="2005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9948212" y="388392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0</a:t>
            </a:r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8245936" y="111241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73BBA"/>
                </a:solidFill>
              </a:rPr>
              <a:t>1</a:t>
            </a:r>
            <a:endParaRPr lang="en-IN" dirty="0">
              <a:solidFill>
                <a:srgbClr val="673BBA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845919" y="4110744"/>
            <a:ext cx="413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414143"/>
                </a:solidFill>
                <a:latin typeface="Lato" panose="020F0502020204030203" pitchFamily="34" charset="0"/>
              </a:rPr>
              <a:t>⊕</a:t>
            </a:r>
            <a:endParaRPr lang="en-IN" dirty="0"/>
          </a:p>
        </p:txBody>
      </p:sp>
      <p:graphicFrame>
        <p:nvGraphicFramePr>
          <p:cNvPr id="63" name="Table 62"/>
          <p:cNvGraphicFramePr>
            <a:graphicFrameLocks noGrp="1"/>
          </p:cNvGraphicFramePr>
          <p:nvPr>
            <p:extLst/>
          </p:nvPr>
        </p:nvGraphicFramePr>
        <p:xfrm>
          <a:off x="8234149" y="4125844"/>
          <a:ext cx="210195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0390"/>
                <a:gridCol w="420390"/>
                <a:gridCol w="420390"/>
                <a:gridCol w="420390"/>
                <a:gridCol w="42039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64" name="Straight Connector 63"/>
          <p:cNvCxnSpPr/>
          <p:nvPr/>
        </p:nvCxnSpPr>
        <p:spPr>
          <a:xfrm>
            <a:off x="8302534" y="4435334"/>
            <a:ext cx="3031888" cy="46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962337" y="442589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72" name="Rectangle 71"/>
          <p:cNvSpPr/>
          <p:nvPr/>
        </p:nvSpPr>
        <p:spPr>
          <a:xfrm>
            <a:off x="9556740" y="442589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74" name="Rectangle 73"/>
          <p:cNvSpPr/>
          <p:nvPr/>
        </p:nvSpPr>
        <p:spPr>
          <a:xfrm>
            <a:off x="9115499" y="442589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76" name="Rectangle 75"/>
          <p:cNvSpPr/>
          <p:nvPr/>
        </p:nvSpPr>
        <p:spPr>
          <a:xfrm>
            <a:off x="8709314" y="442589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77" name="Rectangle 76"/>
          <p:cNvSpPr/>
          <p:nvPr/>
        </p:nvSpPr>
        <p:spPr>
          <a:xfrm>
            <a:off x="8302534" y="442589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0</a:t>
            </a:r>
            <a:endParaRPr lang="en-IN" dirty="0"/>
          </a:p>
        </p:txBody>
      </p:sp>
      <p:cxnSp>
        <p:nvCxnSpPr>
          <p:cNvPr id="78" name="Straight Arrow Connector 77"/>
          <p:cNvCxnSpPr/>
          <p:nvPr/>
        </p:nvCxnSpPr>
        <p:spPr>
          <a:xfrm flipH="1">
            <a:off x="10539204" y="1907949"/>
            <a:ext cx="412" cy="25273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10367934" y="443533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86" name="Rectangle 85"/>
          <p:cNvSpPr/>
          <p:nvPr/>
        </p:nvSpPr>
        <p:spPr>
          <a:xfrm>
            <a:off x="8259815" y="4636207"/>
            <a:ext cx="413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414143"/>
                </a:solidFill>
                <a:latin typeface="Lato" panose="020F0502020204030203" pitchFamily="34" charset="0"/>
              </a:rPr>
              <a:t>⊕</a:t>
            </a:r>
            <a:endParaRPr lang="en-IN" dirty="0"/>
          </a:p>
        </p:txBody>
      </p:sp>
      <p:sp>
        <p:nvSpPr>
          <p:cNvPr id="87" name="Rectangle 86"/>
          <p:cNvSpPr/>
          <p:nvPr/>
        </p:nvSpPr>
        <p:spPr>
          <a:xfrm>
            <a:off x="8643235" y="111241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73BBA"/>
                </a:solidFill>
              </a:rPr>
              <a:t>1</a:t>
            </a:r>
            <a:endParaRPr lang="en-IN" dirty="0">
              <a:solidFill>
                <a:srgbClr val="673BBA"/>
              </a:solidFill>
            </a:endParaRPr>
          </a:p>
        </p:txBody>
      </p:sp>
      <p:graphicFrame>
        <p:nvGraphicFramePr>
          <p:cNvPr id="88" name="Table 87"/>
          <p:cNvGraphicFramePr>
            <a:graphicFrameLocks noGrp="1"/>
          </p:cNvGraphicFramePr>
          <p:nvPr>
            <p:extLst/>
          </p:nvPr>
        </p:nvGraphicFramePr>
        <p:xfrm>
          <a:off x="8643235" y="4659369"/>
          <a:ext cx="210195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0390"/>
                <a:gridCol w="420390"/>
                <a:gridCol w="420390"/>
                <a:gridCol w="420390"/>
                <a:gridCol w="42039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89" name="Straight Connector 88"/>
          <p:cNvCxnSpPr/>
          <p:nvPr/>
        </p:nvCxnSpPr>
        <p:spPr>
          <a:xfrm>
            <a:off x="8630940" y="4978853"/>
            <a:ext cx="2700000" cy="46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10389964" y="4921411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0</a:t>
            </a:r>
            <a:endParaRPr lang="en-IN" dirty="0"/>
          </a:p>
        </p:txBody>
      </p:sp>
      <p:sp>
        <p:nvSpPr>
          <p:cNvPr id="91" name="Rectangle 90"/>
          <p:cNvSpPr/>
          <p:nvPr/>
        </p:nvSpPr>
        <p:spPr>
          <a:xfrm>
            <a:off x="9980940" y="4921411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92" name="Rectangle 91"/>
          <p:cNvSpPr/>
          <p:nvPr/>
        </p:nvSpPr>
        <p:spPr>
          <a:xfrm>
            <a:off x="9556740" y="4921411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0</a:t>
            </a:r>
            <a:endParaRPr lang="en-IN" dirty="0"/>
          </a:p>
        </p:txBody>
      </p:sp>
      <p:sp>
        <p:nvSpPr>
          <p:cNvPr id="93" name="Rectangle 92"/>
          <p:cNvSpPr/>
          <p:nvPr/>
        </p:nvSpPr>
        <p:spPr>
          <a:xfrm>
            <a:off x="9132540" y="4921411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94" name="Rectangle 93"/>
          <p:cNvSpPr/>
          <p:nvPr/>
        </p:nvSpPr>
        <p:spPr>
          <a:xfrm>
            <a:off x="8708340" y="4921411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0</a:t>
            </a:r>
            <a:endParaRPr lang="en-IN" dirty="0"/>
          </a:p>
        </p:txBody>
      </p:sp>
      <p:cxnSp>
        <p:nvCxnSpPr>
          <p:cNvPr id="95" name="Straight Arrow Connector 94"/>
          <p:cNvCxnSpPr/>
          <p:nvPr/>
        </p:nvCxnSpPr>
        <p:spPr>
          <a:xfrm flipH="1">
            <a:off x="10963698" y="1919301"/>
            <a:ext cx="4163" cy="30595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10803910" y="4924025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97" name="Rectangle 96"/>
          <p:cNvSpPr/>
          <p:nvPr/>
        </p:nvSpPr>
        <p:spPr>
          <a:xfrm>
            <a:off x="9036476" y="111241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73BBA"/>
                </a:solidFill>
              </a:rPr>
              <a:t>1</a:t>
            </a:r>
            <a:endParaRPr lang="en-IN" dirty="0">
              <a:solidFill>
                <a:srgbClr val="673BBA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8660911" y="5110104"/>
            <a:ext cx="413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414143"/>
                </a:solidFill>
                <a:latin typeface="Lato" panose="020F0502020204030203" pitchFamily="34" charset="0"/>
              </a:rPr>
              <a:t>⊕</a:t>
            </a:r>
            <a:endParaRPr lang="en-IN" dirty="0"/>
          </a:p>
        </p:txBody>
      </p:sp>
      <p:graphicFrame>
        <p:nvGraphicFramePr>
          <p:cNvPr id="99" name="Table 98"/>
          <p:cNvGraphicFramePr>
            <a:graphicFrameLocks noGrp="1"/>
          </p:cNvGraphicFramePr>
          <p:nvPr>
            <p:extLst/>
          </p:nvPr>
        </p:nvGraphicFramePr>
        <p:xfrm>
          <a:off x="9079205" y="5134692"/>
          <a:ext cx="210195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0390"/>
                <a:gridCol w="420390"/>
                <a:gridCol w="420390"/>
                <a:gridCol w="420390"/>
                <a:gridCol w="42039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100" name="Straight Connector 99"/>
          <p:cNvCxnSpPr/>
          <p:nvPr/>
        </p:nvCxnSpPr>
        <p:spPr>
          <a:xfrm>
            <a:off x="9112080" y="5438576"/>
            <a:ext cx="2196000" cy="46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10367934" y="5397262"/>
            <a:ext cx="3650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0</a:t>
            </a:r>
            <a:endParaRPr lang="en-IN" dirty="0"/>
          </a:p>
        </p:txBody>
      </p:sp>
      <p:sp>
        <p:nvSpPr>
          <p:cNvPr id="102" name="Rectangle 101"/>
          <p:cNvSpPr/>
          <p:nvPr/>
        </p:nvSpPr>
        <p:spPr>
          <a:xfrm>
            <a:off x="9962337" y="5397262"/>
            <a:ext cx="3650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0</a:t>
            </a:r>
            <a:endParaRPr lang="en-IN" dirty="0"/>
          </a:p>
        </p:txBody>
      </p:sp>
      <p:sp>
        <p:nvSpPr>
          <p:cNvPr id="103" name="Rectangle 102"/>
          <p:cNvSpPr/>
          <p:nvPr/>
        </p:nvSpPr>
        <p:spPr>
          <a:xfrm>
            <a:off x="9521096" y="5397262"/>
            <a:ext cx="3650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0</a:t>
            </a:r>
            <a:endParaRPr lang="en-IN" dirty="0"/>
          </a:p>
        </p:txBody>
      </p:sp>
      <p:sp>
        <p:nvSpPr>
          <p:cNvPr id="104" name="Rectangle 103"/>
          <p:cNvSpPr/>
          <p:nvPr/>
        </p:nvSpPr>
        <p:spPr>
          <a:xfrm>
            <a:off x="9114911" y="5397262"/>
            <a:ext cx="3650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0</a:t>
            </a:r>
            <a:endParaRPr lang="en-IN" dirty="0"/>
          </a:p>
        </p:txBody>
      </p:sp>
      <p:sp>
        <p:nvSpPr>
          <p:cNvPr id="105" name="Rectangle 104"/>
          <p:cNvSpPr/>
          <p:nvPr/>
        </p:nvSpPr>
        <p:spPr>
          <a:xfrm>
            <a:off x="10773531" y="5406699"/>
            <a:ext cx="3650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0</a:t>
            </a:r>
            <a:endParaRPr lang="en-IN" dirty="0"/>
          </a:p>
        </p:txBody>
      </p:sp>
      <p:sp>
        <p:nvSpPr>
          <p:cNvPr id="27" name="TextBox 26"/>
          <p:cNvSpPr txBox="1"/>
          <p:nvPr/>
        </p:nvSpPr>
        <p:spPr>
          <a:xfrm>
            <a:off x="700417" y="5314366"/>
            <a:ext cx="1983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73BBA"/>
                </a:solidFill>
              </a:rPr>
              <a:t>Remainder = 00000</a:t>
            </a:r>
            <a:endParaRPr lang="en-IN" i="1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IN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35448" y="981684"/>
            <a:ext cx="48870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u="sng" dirty="0">
                <a:solidFill>
                  <a:srgbClr val="673BBA"/>
                </a:solidFill>
              </a:rPr>
              <a:t>Given</a:t>
            </a:r>
            <a:r>
              <a:rPr lang="en-US" sz="2000" dirty="0">
                <a:solidFill>
                  <a:srgbClr val="673BBA"/>
                </a:solidFill>
              </a:rPr>
              <a:t>: </a:t>
            </a:r>
            <a:r>
              <a:rPr lang="en-US" sz="2000" dirty="0" smtClean="0"/>
              <a:t>Data Received= </a:t>
            </a:r>
            <a:r>
              <a:rPr lang="en-US" sz="2000" b="1" dirty="0">
                <a:solidFill>
                  <a:srgbClr val="002060"/>
                </a:solidFill>
              </a:rPr>
              <a:t>1101101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1011</a:t>
            </a:r>
            <a:endParaRPr lang="en-IN" sz="2000" b="1" dirty="0"/>
          </a:p>
          <a:p>
            <a:r>
              <a:rPr lang="en-US" sz="2000" dirty="0"/>
              <a:t>            </a:t>
            </a:r>
            <a:r>
              <a:rPr lang="en-US" sz="2000" dirty="0" smtClean="0"/>
              <a:t>Divisor=10101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3819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1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CC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3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CC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5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CC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7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CC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22" grpId="0"/>
      <p:bldP spid="23" grpId="0"/>
      <p:bldP spid="24" grpId="0"/>
      <p:bldP spid="25" grpId="0"/>
      <p:bldP spid="26" grpId="0"/>
      <p:bldP spid="33" grpId="0"/>
      <p:bldP spid="34" grpId="0"/>
      <p:bldP spid="40" grpId="0"/>
      <p:bldP spid="44" grpId="0"/>
      <p:bldP spid="45" grpId="0"/>
      <p:bldP spid="46" grpId="0"/>
      <p:bldP spid="47" grpId="0"/>
      <p:bldP spid="48" grpId="0"/>
      <p:bldP spid="49" grpId="0"/>
      <p:bldP spid="56" grpId="0"/>
      <p:bldP spid="57" grpId="0"/>
      <p:bldP spid="65" grpId="0"/>
      <p:bldP spid="66" grpId="0"/>
      <p:bldP spid="67" grpId="0"/>
      <p:bldP spid="68" grpId="0"/>
      <p:bldP spid="69" grpId="0"/>
      <p:bldP spid="70" grpId="0"/>
      <p:bldP spid="79" grpId="0"/>
      <p:bldP spid="80" grpId="0"/>
      <p:bldP spid="81" grpId="0"/>
      <p:bldP spid="82" grpId="0"/>
      <p:bldP spid="83" grpId="0"/>
      <p:bldP spid="84" grpId="0"/>
      <p:bldP spid="53" grpId="0"/>
      <p:bldP spid="10" grpId="0"/>
      <p:bldP spid="11" grpId="0"/>
      <p:bldP spid="62" grpId="0"/>
      <p:bldP spid="17" grpId="0"/>
      <p:bldP spid="72" grpId="0"/>
      <p:bldP spid="74" grpId="0"/>
      <p:bldP spid="76" grpId="0"/>
      <p:bldP spid="77" grpId="0"/>
      <p:bldP spid="85" grpId="0"/>
      <p:bldP spid="86" grpId="0"/>
      <p:bldP spid="87" grpId="0"/>
      <p:bldP spid="90" grpId="0"/>
      <p:bldP spid="91" grpId="0"/>
      <p:bldP spid="92" grpId="0"/>
      <p:bldP spid="93" grpId="0"/>
      <p:bldP spid="94" grpId="0"/>
      <p:bldP spid="96" grpId="0"/>
      <p:bldP spid="97" grpId="0"/>
      <p:bldP spid="98" grpId="0"/>
      <p:bldP spid="101" grpId="0"/>
      <p:bldP spid="101" grpId="1"/>
      <p:bldP spid="102" grpId="0"/>
      <p:bldP spid="102" grpId="1"/>
      <p:bldP spid="103" grpId="0"/>
      <p:bldP spid="103" grpId="1"/>
      <p:bldP spid="104" grpId="0"/>
      <p:bldP spid="105" grpId="0"/>
      <p:bldP spid="105" grpId="1"/>
      <p:bldP spid="27" grpId="0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 smtClean="0">
                <a:solidFill>
                  <a:schemeClr val="tx1"/>
                </a:solidFill>
              </a:rPr>
              <a:t>Cyclic Redundancy Check: Error Example (Receiver)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911158"/>
              </p:ext>
            </p:extLst>
          </p:nvPr>
        </p:nvGraphicFramePr>
        <p:xfrm>
          <a:off x="6549603" y="1560458"/>
          <a:ext cx="462429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0390"/>
                <a:gridCol w="420390"/>
                <a:gridCol w="420390"/>
                <a:gridCol w="420390"/>
                <a:gridCol w="420390"/>
                <a:gridCol w="420390"/>
                <a:gridCol w="420390"/>
                <a:gridCol w="420390"/>
                <a:gridCol w="420390"/>
                <a:gridCol w="420390"/>
                <a:gridCol w="42039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IN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C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C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C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C7E8"/>
                    </a:solidFill>
                  </a:tcPr>
                </a:tc>
              </a:tr>
            </a:tbl>
          </a:graphicData>
        </a:graphic>
      </p:graphicFrame>
      <p:cxnSp>
        <p:nvCxnSpPr>
          <p:cNvPr id="6" name="Elbow Connector 5"/>
          <p:cNvCxnSpPr/>
          <p:nvPr/>
        </p:nvCxnSpPr>
        <p:spPr>
          <a:xfrm flipV="1">
            <a:off x="5259618" y="1497106"/>
            <a:ext cx="6208482" cy="777240"/>
          </a:xfrm>
          <a:prstGeom prst="bentConnector3">
            <a:avLst>
              <a:gd name="adj1" fmla="val 153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259618" y="1675511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10101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6616838" y="1132812"/>
            <a:ext cx="34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673BBA"/>
                </a:solidFill>
              </a:rPr>
              <a:t>1</a:t>
            </a:r>
            <a:endParaRPr lang="en-IN" dirty="0">
              <a:solidFill>
                <a:srgbClr val="673BBA"/>
              </a:solidFill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6549603" y="1926218"/>
          <a:ext cx="210195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0390"/>
                <a:gridCol w="420390"/>
                <a:gridCol w="420390"/>
                <a:gridCol w="420390"/>
                <a:gridCol w="42039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6135707" y="1926218"/>
            <a:ext cx="413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414143"/>
                </a:solidFill>
                <a:latin typeface="Lato" panose="020F0502020204030203" pitchFamily="34" charset="0"/>
              </a:rPr>
              <a:t>⊕</a:t>
            </a:r>
            <a:endParaRPr lang="en-IN" dirty="0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6233160" y="2274346"/>
            <a:ext cx="5097780" cy="207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599046" y="227571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/>
              <a:t>0</a:t>
            </a:r>
            <a:endParaRPr lang="en-IN" dirty="0"/>
          </a:p>
        </p:txBody>
      </p:sp>
      <p:sp>
        <p:nvSpPr>
          <p:cNvPr id="23" name="Rectangle 22"/>
          <p:cNvSpPr/>
          <p:nvPr/>
        </p:nvSpPr>
        <p:spPr>
          <a:xfrm>
            <a:off x="7021100" y="227571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1</a:t>
            </a:r>
            <a:endParaRPr lang="en-IN" dirty="0"/>
          </a:p>
        </p:txBody>
      </p:sp>
      <p:sp>
        <p:nvSpPr>
          <p:cNvPr id="24" name="Rectangle 23"/>
          <p:cNvSpPr/>
          <p:nvPr/>
        </p:nvSpPr>
        <p:spPr>
          <a:xfrm>
            <a:off x="7443154" y="227571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1</a:t>
            </a:r>
            <a:endParaRPr lang="en-IN" dirty="0"/>
          </a:p>
        </p:txBody>
      </p:sp>
      <p:sp>
        <p:nvSpPr>
          <p:cNvPr id="25" name="Rectangle 24"/>
          <p:cNvSpPr/>
          <p:nvPr/>
        </p:nvSpPr>
        <p:spPr>
          <a:xfrm>
            <a:off x="7865208" y="227571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1</a:t>
            </a:r>
            <a:endParaRPr lang="en-IN" dirty="0"/>
          </a:p>
        </p:txBody>
      </p:sp>
      <p:sp>
        <p:nvSpPr>
          <p:cNvPr id="26" name="Rectangle 25"/>
          <p:cNvSpPr/>
          <p:nvPr/>
        </p:nvSpPr>
        <p:spPr>
          <a:xfrm>
            <a:off x="8287261" y="227571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0</a:t>
            </a:r>
            <a:endParaRPr lang="en-IN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8861748" y="1926218"/>
            <a:ext cx="0" cy="3657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8709314" y="2274346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0</a:t>
            </a:r>
            <a:endParaRPr lang="en-IN" dirty="0"/>
          </a:p>
        </p:txBody>
      </p:sp>
      <p:sp>
        <p:nvSpPr>
          <p:cNvPr id="34" name="Rectangle 33"/>
          <p:cNvSpPr/>
          <p:nvPr/>
        </p:nvSpPr>
        <p:spPr>
          <a:xfrm>
            <a:off x="7060124" y="1132812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73BBA"/>
                </a:solidFill>
              </a:rPr>
              <a:t>1</a:t>
            </a:r>
            <a:endParaRPr lang="en-IN" dirty="0">
              <a:solidFill>
                <a:srgbClr val="673BBA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532153" y="2522676"/>
            <a:ext cx="413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414143"/>
                </a:solidFill>
                <a:latin typeface="Lato" panose="020F0502020204030203" pitchFamily="34" charset="0"/>
              </a:rPr>
              <a:t>⊕</a:t>
            </a:r>
            <a:endParaRPr lang="en-IN" dirty="0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6963334" y="2842260"/>
            <a:ext cx="4344746" cy="78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7021100" y="282834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0</a:t>
            </a:r>
            <a:endParaRPr lang="en-IN" dirty="0"/>
          </a:p>
        </p:txBody>
      </p:sp>
      <p:sp>
        <p:nvSpPr>
          <p:cNvPr id="45" name="Rectangle 44"/>
          <p:cNvSpPr/>
          <p:nvPr/>
        </p:nvSpPr>
        <p:spPr>
          <a:xfrm>
            <a:off x="7443154" y="282834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1</a:t>
            </a:r>
            <a:endParaRPr lang="en-IN" dirty="0"/>
          </a:p>
        </p:txBody>
      </p:sp>
      <p:sp>
        <p:nvSpPr>
          <p:cNvPr id="46" name="Rectangle 45"/>
          <p:cNvSpPr/>
          <p:nvPr/>
        </p:nvSpPr>
        <p:spPr>
          <a:xfrm>
            <a:off x="7865208" y="282834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0</a:t>
            </a:r>
            <a:endParaRPr lang="en-IN" dirty="0"/>
          </a:p>
        </p:txBody>
      </p:sp>
      <p:sp>
        <p:nvSpPr>
          <p:cNvPr id="47" name="Rectangle 46"/>
          <p:cNvSpPr/>
          <p:nvPr/>
        </p:nvSpPr>
        <p:spPr>
          <a:xfrm>
            <a:off x="8287261" y="282834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0</a:t>
            </a:r>
            <a:endParaRPr lang="en-IN" dirty="0"/>
          </a:p>
        </p:txBody>
      </p:sp>
      <p:sp>
        <p:nvSpPr>
          <p:cNvPr id="48" name="Rectangle 47"/>
          <p:cNvSpPr/>
          <p:nvPr/>
        </p:nvSpPr>
        <p:spPr>
          <a:xfrm>
            <a:off x="8709314" y="2826973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1</a:t>
            </a:r>
            <a:endParaRPr lang="en-IN" dirty="0"/>
          </a:p>
        </p:txBody>
      </p:sp>
      <p:sp>
        <p:nvSpPr>
          <p:cNvPr id="49" name="Rectangle 48"/>
          <p:cNvSpPr/>
          <p:nvPr/>
        </p:nvSpPr>
        <p:spPr>
          <a:xfrm>
            <a:off x="6978756" y="3080627"/>
            <a:ext cx="413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414143"/>
                </a:solidFill>
                <a:latin typeface="Lato" panose="020F0502020204030203" pitchFamily="34" charset="0"/>
              </a:rPr>
              <a:t>⊕</a:t>
            </a:r>
            <a:endParaRPr lang="en-IN" dirty="0"/>
          </a:p>
        </p:txBody>
      </p:sp>
      <p:cxnSp>
        <p:nvCxnSpPr>
          <p:cNvPr id="50" name="Straight Arrow Connector 49"/>
          <p:cNvCxnSpPr/>
          <p:nvPr/>
        </p:nvCxnSpPr>
        <p:spPr>
          <a:xfrm flipH="1">
            <a:off x="9268528" y="1899171"/>
            <a:ext cx="7904" cy="9509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9117685" y="282697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0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455394" y="1132812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73BBA"/>
                </a:solidFill>
              </a:rPr>
              <a:t>1</a:t>
            </a:r>
            <a:endParaRPr lang="en-IN" dirty="0">
              <a:solidFill>
                <a:srgbClr val="673BBA"/>
              </a:solidFill>
            </a:endParaRPr>
          </a:p>
        </p:txBody>
      </p:sp>
      <p:graphicFrame>
        <p:nvGraphicFramePr>
          <p:cNvPr id="58" name="Table 57"/>
          <p:cNvGraphicFramePr>
            <a:graphicFrameLocks noGrp="1"/>
          </p:cNvGraphicFramePr>
          <p:nvPr>
            <p:extLst/>
          </p:nvPr>
        </p:nvGraphicFramePr>
        <p:xfrm>
          <a:off x="7384499" y="3102398"/>
          <a:ext cx="210195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0390"/>
                <a:gridCol w="420390"/>
                <a:gridCol w="420390"/>
                <a:gridCol w="420390"/>
                <a:gridCol w="42039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59" name="Straight Connector 58"/>
          <p:cNvCxnSpPr/>
          <p:nvPr/>
        </p:nvCxnSpPr>
        <p:spPr>
          <a:xfrm flipV="1">
            <a:off x="7252270" y="3407430"/>
            <a:ext cx="4078670" cy="6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7462204" y="337647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0</a:t>
            </a:r>
            <a:endParaRPr lang="en-IN" dirty="0"/>
          </a:p>
        </p:txBody>
      </p:sp>
      <p:sp>
        <p:nvSpPr>
          <p:cNvPr id="66" name="Rectangle 65"/>
          <p:cNvSpPr/>
          <p:nvPr/>
        </p:nvSpPr>
        <p:spPr>
          <a:xfrm>
            <a:off x="7882655" y="337647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0</a:t>
            </a:r>
            <a:endParaRPr lang="en-IN" b="1" dirty="0"/>
          </a:p>
        </p:txBody>
      </p:sp>
      <p:sp>
        <p:nvSpPr>
          <p:cNvPr id="67" name="Rectangle 66"/>
          <p:cNvSpPr/>
          <p:nvPr/>
        </p:nvSpPr>
        <p:spPr>
          <a:xfrm>
            <a:off x="8306311" y="337647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1</a:t>
            </a:r>
            <a:endParaRPr lang="en-IN" dirty="0"/>
          </a:p>
        </p:txBody>
      </p:sp>
      <p:sp>
        <p:nvSpPr>
          <p:cNvPr id="68" name="Rectangle 67"/>
          <p:cNvSpPr/>
          <p:nvPr/>
        </p:nvSpPr>
        <p:spPr>
          <a:xfrm>
            <a:off x="8728364" y="3375099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1</a:t>
            </a:r>
            <a:endParaRPr lang="en-IN" dirty="0"/>
          </a:p>
        </p:txBody>
      </p:sp>
      <p:sp>
        <p:nvSpPr>
          <p:cNvPr id="69" name="Rectangle 68"/>
          <p:cNvSpPr/>
          <p:nvPr/>
        </p:nvSpPr>
        <p:spPr>
          <a:xfrm>
            <a:off x="9136735" y="337509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1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7411710" y="3605730"/>
            <a:ext cx="413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414143"/>
                </a:solidFill>
                <a:latin typeface="Lato" panose="020F0502020204030203" pitchFamily="34" charset="0"/>
              </a:rPr>
              <a:t>⊕</a:t>
            </a:r>
            <a:endParaRPr lang="en-IN" dirty="0"/>
          </a:p>
        </p:txBody>
      </p:sp>
      <p:graphicFrame>
        <p:nvGraphicFramePr>
          <p:cNvPr id="71" name="Table 70"/>
          <p:cNvGraphicFramePr>
            <a:graphicFrameLocks noGrp="1"/>
          </p:cNvGraphicFramePr>
          <p:nvPr>
            <p:extLst/>
          </p:nvPr>
        </p:nvGraphicFramePr>
        <p:xfrm>
          <a:off x="7820279" y="3612496"/>
          <a:ext cx="210195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0390"/>
                <a:gridCol w="420390"/>
                <a:gridCol w="420390"/>
                <a:gridCol w="420390"/>
                <a:gridCol w="42039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73" name="Straight Connector 72"/>
          <p:cNvCxnSpPr/>
          <p:nvPr/>
        </p:nvCxnSpPr>
        <p:spPr>
          <a:xfrm flipV="1">
            <a:off x="7787503" y="3929650"/>
            <a:ext cx="3543437" cy="110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>
            <a:off x="9728681" y="1924145"/>
            <a:ext cx="1320" cy="14693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9556740" y="337365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1</a:t>
            </a:r>
            <a:endParaRPr lang="en-IN" dirty="0"/>
          </a:p>
        </p:txBody>
      </p:sp>
      <p:sp>
        <p:nvSpPr>
          <p:cNvPr id="80" name="Rectangle 79"/>
          <p:cNvSpPr/>
          <p:nvPr/>
        </p:nvSpPr>
        <p:spPr>
          <a:xfrm>
            <a:off x="7884258" y="3883546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0</a:t>
            </a:r>
            <a:endParaRPr lang="en-IN" dirty="0"/>
          </a:p>
        </p:txBody>
      </p:sp>
      <p:sp>
        <p:nvSpPr>
          <p:cNvPr id="81" name="Rectangle 80"/>
          <p:cNvSpPr/>
          <p:nvPr/>
        </p:nvSpPr>
        <p:spPr>
          <a:xfrm>
            <a:off x="8306311" y="3883546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1</a:t>
            </a:r>
            <a:endParaRPr lang="en-IN" dirty="0"/>
          </a:p>
        </p:txBody>
      </p:sp>
      <p:sp>
        <p:nvSpPr>
          <p:cNvPr id="82" name="Rectangle 81"/>
          <p:cNvSpPr/>
          <p:nvPr/>
        </p:nvSpPr>
        <p:spPr>
          <a:xfrm>
            <a:off x="8728364" y="3882175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1</a:t>
            </a:r>
            <a:endParaRPr lang="en-IN" dirty="0"/>
          </a:p>
        </p:txBody>
      </p:sp>
      <p:sp>
        <p:nvSpPr>
          <p:cNvPr id="83" name="Rectangle 82"/>
          <p:cNvSpPr/>
          <p:nvPr/>
        </p:nvSpPr>
        <p:spPr>
          <a:xfrm>
            <a:off x="9138338" y="3882175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9556740" y="388392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1</a:t>
            </a:r>
            <a:endParaRPr lang="en-IN" dirty="0"/>
          </a:p>
        </p:txBody>
      </p:sp>
      <p:graphicFrame>
        <p:nvGraphicFramePr>
          <p:cNvPr id="52" name="Table 51"/>
          <p:cNvGraphicFramePr>
            <a:graphicFrameLocks noGrp="1"/>
          </p:cNvGraphicFramePr>
          <p:nvPr>
            <p:extLst/>
          </p:nvPr>
        </p:nvGraphicFramePr>
        <p:xfrm>
          <a:off x="6967784" y="2524462"/>
          <a:ext cx="210195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0390"/>
                <a:gridCol w="420390"/>
                <a:gridCol w="420390"/>
                <a:gridCol w="420390"/>
                <a:gridCol w="420390"/>
              </a:tblGrid>
              <a:tr h="3038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3" name="Rectangle 52"/>
          <p:cNvSpPr/>
          <p:nvPr/>
        </p:nvSpPr>
        <p:spPr>
          <a:xfrm>
            <a:off x="7850665" y="111241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673BBA"/>
                </a:solidFill>
              </a:rPr>
              <a:t>0</a:t>
            </a:r>
            <a:endParaRPr lang="en-IN" dirty="0">
              <a:solidFill>
                <a:srgbClr val="673BBA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 flipH="1">
            <a:off x="10097452" y="1924145"/>
            <a:ext cx="14125" cy="2005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9948212" y="388392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0</a:t>
            </a:r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8245936" y="111241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73BBA"/>
                </a:solidFill>
              </a:rPr>
              <a:t>1</a:t>
            </a:r>
            <a:endParaRPr lang="en-IN" dirty="0">
              <a:solidFill>
                <a:srgbClr val="673BBA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845919" y="4110744"/>
            <a:ext cx="413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414143"/>
                </a:solidFill>
                <a:latin typeface="Lato" panose="020F0502020204030203" pitchFamily="34" charset="0"/>
              </a:rPr>
              <a:t>⊕</a:t>
            </a:r>
            <a:endParaRPr lang="en-IN" dirty="0"/>
          </a:p>
        </p:txBody>
      </p:sp>
      <p:graphicFrame>
        <p:nvGraphicFramePr>
          <p:cNvPr id="63" name="Table 62"/>
          <p:cNvGraphicFramePr>
            <a:graphicFrameLocks noGrp="1"/>
          </p:cNvGraphicFramePr>
          <p:nvPr>
            <p:extLst/>
          </p:nvPr>
        </p:nvGraphicFramePr>
        <p:xfrm>
          <a:off x="8234149" y="4125844"/>
          <a:ext cx="210195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0390"/>
                <a:gridCol w="420390"/>
                <a:gridCol w="420390"/>
                <a:gridCol w="420390"/>
                <a:gridCol w="42039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64" name="Straight Connector 63"/>
          <p:cNvCxnSpPr/>
          <p:nvPr/>
        </p:nvCxnSpPr>
        <p:spPr>
          <a:xfrm>
            <a:off x="8302534" y="4435334"/>
            <a:ext cx="3031888" cy="46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962337" y="442589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72" name="Rectangle 71"/>
          <p:cNvSpPr/>
          <p:nvPr/>
        </p:nvSpPr>
        <p:spPr>
          <a:xfrm>
            <a:off x="9556740" y="442589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74" name="Rectangle 73"/>
          <p:cNvSpPr/>
          <p:nvPr/>
        </p:nvSpPr>
        <p:spPr>
          <a:xfrm>
            <a:off x="9115499" y="442589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8709314" y="442589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77" name="Rectangle 76"/>
          <p:cNvSpPr/>
          <p:nvPr/>
        </p:nvSpPr>
        <p:spPr>
          <a:xfrm>
            <a:off x="8302534" y="442589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0</a:t>
            </a:r>
            <a:endParaRPr lang="en-IN" dirty="0"/>
          </a:p>
        </p:txBody>
      </p:sp>
      <p:cxnSp>
        <p:nvCxnSpPr>
          <p:cNvPr id="78" name="Straight Arrow Connector 77"/>
          <p:cNvCxnSpPr/>
          <p:nvPr/>
        </p:nvCxnSpPr>
        <p:spPr>
          <a:xfrm flipH="1">
            <a:off x="10539204" y="1907949"/>
            <a:ext cx="412" cy="25273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10367934" y="443533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86" name="Rectangle 85"/>
          <p:cNvSpPr/>
          <p:nvPr/>
        </p:nvSpPr>
        <p:spPr>
          <a:xfrm>
            <a:off x="8259815" y="4636207"/>
            <a:ext cx="413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414143"/>
                </a:solidFill>
                <a:latin typeface="Lato" panose="020F0502020204030203" pitchFamily="34" charset="0"/>
              </a:rPr>
              <a:t>⊕</a:t>
            </a:r>
            <a:endParaRPr lang="en-IN" dirty="0"/>
          </a:p>
        </p:txBody>
      </p:sp>
      <p:sp>
        <p:nvSpPr>
          <p:cNvPr id="87" name="Rectangle 86"/>
          <p:cNvSpPr/>
          <p:nvPr/>
        </p:nvSpPr>
        <p:spPr>
          <a:xfrm>
            <a:off x="8643235" y="111241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73BBA"/>
                </a:solidFill>
              </a:rPr>
              <a:t>1</a:t>
            </a:r>
            <a:endParaRPr lang="en-IN" dirty="0">
              <a:solidFill>
                <a:srgbClr val="673BBA"/>
              </a:solidFill>
            </a:endParaRPr>
          </a:p>
        </p:txBody>
      </p:sp>
      <p:graphicFrame>
        <p:nvGraphicFramePr>
          <p:cNvPr id="88" name="Table 87"/>
          <p:cNvGraphicFramePr>
            <a:graphicFrameLocks noGrp="1"/>
          </p:cNvGraphicFramePr>
          <p:nvPr>
            <p:extLst/>
          </p:nvPr>
        </p:nvGraphicFramePr>
        <p:xfrm>
          <a:off x="8643235" y="4659369"/>
          <a:ext cx="210195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0390"/>
                <a:gridCol w="420390"/>
                <a:gridCol w="420390"/>
                <a:gridCol w="420390"/>
                <a:gridCol w="42039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89" name="Straight Connector 88"/>
          <p:cNvCxnSpPr/>
          <p:nvPr/>
        </p:nvCxnSpPr>
        <p:spPr>
          <a:xfrm>
            <a:off x="8630940" y="4978853"/>
            <a:ext cx="2700000" cy="46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10389964" y="4921411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0</a:t>
            </a:r>
            <a:endParaRPr lang="en-IN" dirty="0"/>
          </a:p>
        </p:txBody>
      </p:sp>
      <p:sp>
        <p:nvSpPr>
          <p:cNvPr id="91" name="Rectangle 90"/>
          <p:cNvSpPr/>
          <p:nvPr/>
        </p:nvSpPr>
        <p:spPr>
          <a:xfrm>
            <a:off x="9980940" y="4921411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92" name="Rectangle 91"/>
          <p:cNvSpPr/>
          <p:nvPr/>
        </p:nvSpPr>
        <p:spPr>
          <a:xfrm>
            <a:off x="9556740" y="4921411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0</a:t>
            </a:r>
            <a:endParaRPr lang="en-IN" dirty="0"/>
          </a:p>
        </p:txBody>
      </p:sp>
      <p:sp>
        <p:nvSpPr>
          <p:cNvPr id="93" name="Rectangle 92"/>
          <p:cNvSpPr/>
          <p:nvPr/>
        </p:nvSpPr>
        <p:spPr>
          <a:xfrm>
            <a:off x="9132540" y="4921411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8708340" y="4921411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0</a:t>
            </a:r>
            <a:endParaRPr lang="en-IN" dirty="0"/>
          </a:p>
        </p:txBody>
      </p:sp>
      <p:cxnSp>
        <p:nvCxnSpPr>
          <p:cNvPr id="95" name="Straight Arrow Connector 94"/>
          <p:cNvCxnSpPr/>
          <p:nvPr/>
        </p:nvCxnSpPr>
        <p:spPr>
          <a:xfrm flipH="1">
            <a:off x="10963698" y="1919301"/>
            <a:ext cx="4163" cy="30595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10803910" y="4924025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97" name="Rectangle 96"/>
          <p:cNvSpPr/>
          <p:nvPr/>
        </p:nvSpPr>
        <p:spPr>
          <a:xfrm>
            <a:off x="9036476" y="111241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8660911" y="5110104"/>
            <a:ext cx="413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414143"/>
                </a:solidFill>
                <a:latin typeface="Lato" panose="020F0502020204030203" pitchFamily="34" charset="0"/>
              </a:rPr>
              <a:t>⊕</a:t>
            </a:r>
            <a:endParaRPr lang="en-IN" dirty="0"/>
          </a:p>
        </p:txBody>
      </p:sp>
      <p:graphicFrame>
        <p:nvGraphicFramePr>
          <p:cNvPr id="99" name="Table 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522021"/>
              </p:ext>
            </p:extLst>
          </p:nvPr>
        </p:nvGraphicFramePr>
        <p:xfrm>
          <a:off x="9079205" y="5134692"/>
          <a:ext cx="210195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0390"/>
                <a:gridCol w="420390"/>
                <a:gridCol w="420390"/>
                <a:gridCol w="420390"/>
                <a:gridCol w="42039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100" name="Straight Connector 99"/>
          <p:cNvCxnSpPr/>
          <p:nvPr/>
        </p:nvCxnSpPr>
        <p:spPr>
          <a:xfrm>
            <a:off x="9112080" y="5438576"/>
            <a:ext cx="2196000" cy="46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10367934" y="5397262"/>
            <a:ext cx="3650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0</a:t>
            </a:r>
            <a:endParaRPr lang="en-IN" dirty="0"/>
          </a:p>
        </p:txBody>
      </p:sp>
      <p:sp>
        <p:nvSpPr>
          <p:cNvPr id="102" name="Rectangle 101"/>
          <p:cNvSpPr/>
          <p:nvPr/>
        </p:nvSpPr>
        <p:spPr>
          <a:xfrm>
            <a:off x="9962337" y="5397262"/>
            <a:ext cx="3650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9521096" y="5397262"/>
            <a:ext cx="3650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0</a:t>
            </a:r>
            <a:endParaRPr lang="en-IN" dirty="0"/>
          </a:p>
        </p:txBody>
      </p:sp>
      <p:sp>
        <p:nvSpPr>
          <p:cNvPr id="104" name="Rectangle 103"/>
          <p:cNvSpPr/>
          <p:nvPr/>
        </p:nvSpPr>
        <p:spPr>
          <a:xfrm>
            <a:off x="9114911" y="5397262"/>
            <a:ext cx="3650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0</a:t>
            </a:r>
            <a:endParaRPr lang="en-IN" dirty="0"/>
          </a:p>
        </p:txBody>
      </p:sp>
      <p:sp>
        <p:nvSpPr>
          <p:cNvPr id="105" name="Rectangle 104"/>
          <p:cNvSpPr/>
          <p:nvPr/>
        </p:nvSpPr>
        <p:spPr>
          <a:xfrm>
            <a:off x="10773531" y="5406699"/>
            <a:ext cx="3650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0417" y="5314366"/>
            <a:ext cx="3708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73BBA"/>
                </a:solidFill>
              </a:rPr>
              <a:t>Remainder = 0101 </a:t>
            </a:r>
            <a:r>
              <a:rPr lang="en-US" b="1" i="1" dirty="0" smtClean="0">
                <a:solidFill>
                  <a:srgbClr val="673BBA"/>
                </a:solidFill>
              </a:rPr>
              <a:t>(which is non-zero</a:t>
            </a:r>
            <a:r>
              <a:rPr lang="en-US" b="1" dirty="0" smtClean="0">
                <a:solidFill>
                  <a:srgbClr val="673BBA"/>
                </a:solidFill>
              </a:rPr>
              <a:t>)</a:t>
            </a:r>
            <a:endParaRPr lang="en-IN" i="1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IN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35448" y="981684"/>
            <a:ext cx="488701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u="sng" dirty="0">
                <a:solidFill>
                  <a:srgbClr val="673BBA"/>
                </a:solidFill>
              </a:rPr>
              <a:t>Given</a:t>
            </a:r>
            <a:r>
              <a:rPr lang="en-US" sz="2000" dirty="0">
                <a:solidFill>
                  <a:srgbClr val="673BBA"/>
                </a:solidFill>
              </a:rPr>
              <a:t>: </a:t>
            </a:r>
            <a:r>
              <a:rPr lang="en-US" sz="2000" dirty="0" smtClean="0"/>
              <a:t>Data Received= </a:t>
            </a:r>
            <a:r>
              <a:rPr lang="en-US" sz="2000" b="1" dirty="0" smtClean="0">
                <a:solidFill>
                  <a:srgbClr val="002060"/>
                </a:solidFill>
              </a:rPr>
              <a:t>1101101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1011</a:t>
            </a:r>
          </a:p>
          <a:p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           </a:t>
            </a:r>
            <a:r>
              <a:rPr lang="en-US" sz="2000" dirty="0" smtClean="0"/>
              <a:t>Data </a:t>
            </a:r>
            <a:r>
              <a:rPr lang="en-US" sz="2000" dirty="0"/>
              <a:t>Received= </a:t>
            </a:r>
            <a:r>
              <a:rPr lang="en-US" sz="2000" b="1" dirty="0" smtClean="0">
                <a:solidFill>
                  <a:srgbClr val="002060"/>
                </a:solidFill>
              </a:rPr>
              <a:t>110110</a:t>
            </a:r>
            <a:r>
              <a:rPr lang="en-US" sz="2000" b="1" dirty="0" smtClean="0">
                <a:solidFill>
                  <a:srgbClr val="FF0000"/>
                </a:solidFill>
              </a:rPr>
              <a:t>0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1011</a:t>
            </a:r>
            <a:endParaRPr lang="en-IN" sz="2000" b="1" dirty="0"/>
          </a:p>
          <a:p>
            <a:endParaRPr lang="en-IN" sz="2000" b="1" dirty="0"/>
          </a:p>
          <a:p>
            <a:r>
              <a:rPr lang="en-US" sz="2000" dirty="0"/>
              <a:t>            </a:t>
            </a:r>
            <a:r>
              <a:rPr lang="en-US" sz="2000" dirty="0" smtClean="0"/>
              <a:t>Divisor=10101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3326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22" grpId="0"/>
      <p:bldP spid="23" grpId="0"/>
      <p:bldP spid="24" grpId="0"/>
      <p:bldP spid="25" grpId="0"/>
      <p:bldP spid="26" grpId="0"/>
      <p:bldP spid="33" grpId="0"/>
      <p:bldP spid="34" grpId="0"/>
      <p:bldP spid="40" grpId="0"/>
      <p:bldP spid="44" grpId="0"/>
      <p:bldP spid="45" grpId="0"/>
      <p:bldP spid="46" grpId="0"/>
      <p:bldP spid="47" grpId="0"/>
      <p:bldP spid="48" grpId="0"/>
      <p:bldP spid="49" grpId="0"/>
      <p:bldP spid="56" grpId="0"/>
      <p:bldP spid="57" grpId="0"/>
      <p:bldP spid="65" grpId="0"/>
      <p:bldP spid="66" grpId="0"/>
      <p:bldP spid="67" grpId="0"/>
      <p:bldP spid="68" grpId="0"/>
      <p:bldP spid="69" grpId="0"/>
      <p:bldP spid="70" grpId="0"/>
      <p:bldP spid="79" grpId="0"/>
      <p:bldP spid="80" grpId="0"/>
      <p:bldP spid="81" grpId="0"/>
      <p:bldP spid="82" grpId="0"/>
      <p:bldP spid="83" grpId="0"/>
      <p:bldP spid="84" grpId="0"/>
      <p:bldP spid="53" grpId="0"/>
      <p:bldP spid="10" grpId="0"/>
      <p:bldP spid="11" grpId="0"/>
      <p:bldP spid="62" grpId="0"/>
      <p:bldP spid="17" grpId="0"/>
      <p:bldP spid="72" grpId="0"/>
      <p:bldP spid="74" grpId="0"/>
      <p:bldP spid="76" grpId="0"/>
      <p:bldP spid="77" grpId="0"/>
      <p:bldP spid="85" grpId="0"/>
      <p:bldP spid="86" grpId="0"/>
      <p:bldP spid="87" grpId="0"/>
      <p:bldP spid="90" grpId="0"/>
      <p:bldP spid="91" grpId="0"/>
      <p:bldP spid="92" grpId="0"/>
      <p:bldP spid="93" grpId="0"/>
      <p:bldP spid="94" grpId="0"/>
      <p:bldP spid="96" grpId="0"/>
      <p:bldP spid="97" grpId="0"/>
      <p:bldP spid="98" grpId="0"/>
      <p:bldP spid="101" grpId="0"/>
      <p:bldP spid="102" grpId="0"/>
      <p:bldP spid="103" grpId="0"/>
      <p:bldP spid="104" grpId="0"/>
      <p:bldP spid="105" grpId="0"/>
      <p:bldP spid="2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>
                <a:solidFill>
                  <a:schemeClr val="tx1"/>
                </a:solidFill>
              </a:rPr>
              <a:t>Cyclic Redundancy </a:t>
            </a:r>
            <a:r>
              <a:rPr lang="en-IN" sz="3200" dirty="0" smtClean="0">
                <a:solidFill>
                  <a:schemeClr val="tx1"/>
                </a:solidFill>
              </a:rPr>
              <a:t>Check : Flowchart</a:t>
            </a:r>
            <a:endParaRPr lang="en-IN" dirty="0"/>
          </a:p>
        </p:txBody>
      </p:sp>
      <p:pic>
        <p:nvPicPr>
          <p:cNvPr id="39938" name="Picture 2" descr="Error Detection in Computer Networks - GeeksforGee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519" y="711202"/>
            <a:ext cx="7304200" cy="494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39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>
                <a:solidFill>
                  <a:schemeClr val="tx1"/>
                </a:solidFill>
              </a:rPr>
              <a:t>Cyclic Redundancy Check : Digital Logic CRC</a:t>
            </a:r>
            <a:endParaRPr lang="en-IN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47" y="1185863"/>
            <a:ext cx="8534400" cy="4757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2958353" y="5244353"/>
            <a:ext cx="1075765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610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>
                <a:solidFill>
                  <a:schemeClr val="tx1"/>
                </a:solidFill>
              </a:rPr>
              <a:t>Cyclic Redundancy </a:t>
            </a:r>
            <a:r>
              <a:rPr lang="en-IN" sz="3600" dirty="0" smtClean="0">
                <a:solidFill>
                  <a:schemeClr val="tx1"/>
                </a:solidFill>
              </a:rPr>
              <a:t>Check: Exercise</a:t>
            </a:r>
            <a:endParaRPr lang="en-IN" dirty="0"/>
          </a:p>
        </p:txBody>
      </p:sp>
      <p:sp>
        <p:nvSpPr>
          <p:cNvPr id="28" name="Rectangle 27"/>
          <p:cNvSpPr/>
          <p:nvPr/>
        </p:nvSpPr>
        <p:spPr>
          <a:xfrm>
            <a:off x="235448" y="981684"/>
            <a:ext cx="1022636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u="sng" dirty="0">
                <a:solidFill>
                  <a:srgbClr val="673BBA"/>
                </a:solidFill>
              </a:rPr>
              <a:t>Given: </a:t>
            </a:r>
            <a:r>
              <a:rPr lang="en-US" sz="2000" dirty="0" smtClean="0"/>
              <a:t>Data=1010000</a:t>
            </a:r>
            <a:endParaRPr lang="en-IN" sz="2000" dirty="0"/>
          </a:p>
          <a:p>
            <a:r>
              <a:rPr lang="en-US" sz="2000" dirty="0"/>
              <a:t>            </a:t>
            </a:r>
            <a:r>
              <a:rPr lang="en-US" sz="2000" dirty="0" smtClean="0"/>
              <a:t>Divisor=1001</a:t>
            </a:r>
            <a:endParaRPr lang="en-US" sz="2000" dirty="0"/>
          </a:p>
          <a:p>
            <a:r>
              <a:rPr lang="en-US" sz="2000" dirty="0"/>
              <a:t>Dividend (</a:t>
            </a:r>
            <a:r>
              <a:rPr lang="en-US" sz="2000" dirty="0" err="1"/>
              <a:t>data+n-bit</a:t>
            </a:r>
            <a:r>
              <a:rPr lang="en-US" sz="2000" dirty="0"/>
              <a:t>(0)) = </a:t>
            </a:r>
            <a:r>
              <a:rPr lang="en-US" sz="2000" dirty="0" smtClean="0"/>
              <a:t>1010000</a:t>
            </a:r>
            <a:r>
              <a:rPr lang="en-US" sz="2000" b="1" dirty="0" smtClean="0"/>
              <a:t>000</a:t>
            </a:r>
            <a:endParaRPr lang="en-US" sz="2000" b="1" dirty="0"/>
          </a:p>
          <a:p>
            <a:r>
              <a:rPr lang="en-US" sz="2000" i="1" dirty="0" smtClean="0"/>
              <a:t>n-bit-</a:t>
            </a:r>
            <a:r>
              <a:rPr lang="en-US" sz="2000" i="1" dirty="0"/>
              <a:t>&gt;appending ‘0’-bit n times, where n is 1-bit less than divisor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54400" y="3327400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ANS: </a:t>
            </a:r>
            <a:r>
              <a:rPr lang="en-US" b="1" dirty="0" smtClean="0"/>
              <a:t>CRC=011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32440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5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Error </a:t>
            </a:r>
            <a:r>
              <a:rPr lang="en-IN" dirty="0" smtClean="0"/>
              <a:t>Detection Techniques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4956629" y="1161144"/>
            <a:ext cx="2278742" cy="885370"/>
          </a:xfrm>
          <a:prstGeom prst="rect">
            <a:avLst/>
          </a:prstGeom>
          <a:solidFill>
            <a:srgbClr val="673BBA">
              <a:alpha val="27000"/>
            </a:srgbClr>
          </a:solidFill>
          <a:ln>
            <a:solidFill>
              <a:srgbClr val="673B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Error Detection Techniques</a:t>
            </a:r>
          </a:p>
        </p:txBody>
      </p:sp>
      <p:sp>
        <p:nvSpPr>
          <p:cNvPr id="5" name="Rectangle 4"/>
          <p:cNvSpPr/>
          <p:nvPr/>
        </p:nvSpPr>
        <p:spPr>
          <a:xfrm>
            <a:off x="1763487" y="3345544"/>
            <a:ext cx="2278742" cy="885370"/>
          </a:xfrm>
          <a:prstGeom prst="rect">
            <a:avLst/>
          </a:prstGeom>
          <a:solidFill>
            <a:srgbClr val="673BBA">
              <a:alpha val="27000"/>
            </a:srgbClr>
          </a:solidFill>
          <a:ln>
            <a:solidFill>
              <a:srgbClr val="673B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 smtClean="0">
                <a:solidFill>
                  <a:schemeClr val="tx1"/>
                </a:solidFill>
              </a:rPr>
              <a:t>Parity Check</a:t>
            </a:r>
            <a:endParaRPr lang="en-IN" sz="2000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56629" y="3352801"/>
            <a:ext cx="2278742" cy="885370"/>
          </a:xfrm>
          <a:prstGeom prst="rect">
            <a:avLst/>
          </a:prstGeom>
          <a:solidFill>
            <a:srgbClr val="673BBA">
              <a:alpha val="27000"/>
            </a:srgbClr>
          </a:solidFill>
          <a:ln>
            <a:solidFill>
              <a:srgbClr val="673B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 smtClean="0">
                <a:solidFill>
                  <a:schemeClr val="tx1"/>
                </a:solidFill>
              </a:rPr>
              <a:t>Cyclic Redundancy Check</a:t>
            </a:r>
            <a:endParaRPr lang="en-IN" sz="2000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149771" y="3345544"/>
            <a:ext cx="2278742" cy="885370"/>
          </a:xfrm>
          <a:prstGeom prst="rect">
            <a:avLst/>
          </a:prstGeom>
          <a:solidFill>
            <a:srgbClr val="673BBA">
              <a:alpha val="27000"/>
            </a:srgbClr>
          </a:solidFill>
          <a:ln>
            <a:solidFill>
              <a:srgbClr val="673B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 smtClean="0">
                <a:solidFill>
                  <a:schemeClr val="tx1"/>
                </a:solidFill>
              </a:rPr>
              <a:t>Checksum</a:t>
            </a:r>
            <a:endParaRPr lang="en-IN" sz="2000" b="1" dirty="0">
              <a:solidFill>
                <a:schemeClr val="tx1"/>
              </a:solidFill>
            </a:endParaRPr>
          </a:p>
        </p:txBody>
      </p:sp>
      <p:cxnSp>
        <p:nvCxnSpPr>
          <p:cNvPr id="9" name="Elbow Connector 8"/>
          <p:cNvCxnSpPr>
            <a:stCxn id="4" idx="2"/>
            <a:endCxn id="5" idx="0"/>
          </p:cNvCxnSpPr>
          <p:nvPr/>
        </p:nvCxnSpPr>
        <p:spPr>
          <a:xfrm rot="5400000">
            <a:off x="3849914" y="1099458"/>
            <a:ext cx="1299030" cy="3193142"/>
          </a:xfrm>
          <a:prstGeom prst="bentConnector3">
            <a:avLst/>
          </a:prstGeom>
          <a:ln>
            <a:solidFill>
              <a:srgbClr val="673BB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4" idx="2"/>
            <a:endCxn id="7" idx="0"/>
          </p:cNvCxnSpPr>
          <p:nvPr/>
        </p:nvCxnSpPr>
        <p:spPr>
          <a:xfrm rot="16200000" flipH="1">
            <a:off x="7043056" y="1099458"/>
            <a:ext cx="1299030" cy="3193142"/>
          </a:xfrm>
          <a:prstGeom prst="bentConnector3">
            <a:avLst/>
          </a:prstGeom>
          <a:ln>
            <a:solidFill>
              <a:srgbClr val="673BB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6" idx="0"/>
          </p:cNvCxnSpPr>
          <p:nvPr/>
        </p:nvCxnSpPr>
        <p:spPr>
          <a:xfrm>
            <a:off x="6096000" y="2696028"/>
            <a:ext cx="0" cy="656773"/>
          </a:xfrm>
          <a:prstGeom prst="straightConnector1">
            <a:avLst/>
          </a:prstGeom>
          <a:ln>
            <a:solidFill>
              <a:srgbClr val="673BB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63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 smtClean="0">
                <a:solidFill>
                  <a:schemeClr val="tx1"/>
                </a:solidFill>
              </a:rPr>
              <a:t>Checksum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For error detection by checksums, data is divided into </a:t>
            </a:r>
            <a:r>
              <a:rPr lang="en-IN" dirty="0">
                <a:solidFill>
                  <a:srgbClr val="673BBA"/>
                </a:solidFill>
              </a:rPr>
              <a:t>fixed sized frames </a:t>
            </a:r>
            <a:r>
              <a:rPr lang="en-IN" dirty="0"/>
              <a:t>or </a:t>
            </a:r>
            <a:r>
              <a:rPr lang="en-IN" dirty="0" smtClean="0"/>
              <a:t>segments(k-segments).</a:t>
            </a:r>
          </a:p>
          <a:p>
            <a:r>
              <a:rPr lang="en-US" dirty="0" smtClean="0"/>
              <a:t>For each </a:t>
            </a:r>
            <a:r>
              <a:rPr lang="en-US" dirty="0" smtClean="0">
                <a:solidFill>
                  <a:srgbClr val="673BBA"/>
                </a:solidFill>
              </a:rPr>
              <a:t>k</a:t>
            </a:r>
            <a:r>
              <a:rPr lang="en-US" dirty="0" smtClean="0"/>
              <a:t>-segments, it contains </a:t>
            </a:r>
            <a:r>
              <a:rPr lang="en-US" dirty="0" smtClean="0">
                <a:solidFill>
                  <a:srgbClr val="673BBA"/>
                </a:solidFill>
              </a:rPr>
              <a:t>m</a:t>
            </a:r>
            <a:r>
              <a:rPr lang="en-US" dirty="0" smtClean="0"/>
              <a:t>-bits</a:t>
            </a:r>
          </a:p>
          <a:p>
            <a:r>
              <a:rPr lang="en-US" dirty="0" smtClean="0"/>
              <a:t>For </a:t>
            </a:r>
            <a:r>
              <a:rPr lang="en-US" dirty="0" err="1" smtClean="0"/>
              <a:t>E.g:There</a:t>
            </a:r>
            <a:r>
              <a:rPr lang="en-US" dirty="0" smtClean="0"/>
              <a:t> are </a:t>
            </a:r>
            <a:r>
              <a:rPr lang="en-IN" b="1" dirty="0"/>
              <a:t>11001100</a:t>
            </a:r>
            <a:r>
              <a:rPr lang="en-IN" dirty="0"/>
              <a:t>, </a:t>
            </a:r>
            <a:r>
              <a:rPr lang="en-IN" b="1" dirty="0"/>
              <a:t>10101010</a:t>
            </a:r>
            <a:r>
              <a:rPr lang="en-IN" dirty="0"/>
              <a:t>, </a:t>
            </a:r>
            <a:r>
              <a:rPr lang="en-IN" b="1" dirty="0"/>
              <a:t>11110000</a:t>
            </a:r>
            <a:r>
              <a:rPr lang="en-IN" dirty="0"/>
              <a:t> and </a:t>
            </a:r>
            <a:r>
              <a:rPr lang="en-IN" b="1" dirty="0" smtClean="0"/>
              <a:t>11000011</a:t>
            </a:r>
            <a:r>
              <a:rPr lang="en-IN" dirty="0" smtClean="0"/>
              <a:t> data, so </a:t>
            </a:r>
            <a:r>
              <a:rPr lang="en-IN" dirty="0" smtClean="0">
                <a:solidFill>
                  <a:srgbClr val="673BBA"/>
                </a:solidFill>
              </a:rPr>
              <a:t>4</a:t>
            </a:r>
            <a:r>
              <a:rPr lang="en-IN" dirty="0" smtClean="0"/>
              <a:t> frames/segments, </a:t>
            </a:r>
            <a:r>
              <a:rPr lang="en-US" dirty="0" smtClean="0"/>
              <a:t>therefore</a:t>
            </a:r>
            <a:endParaRPr lang="en-IN" dirty="0" smtClean="0"/>
          </a:p>
          <a:p>
            <a:pPr lvl="1"/>
            <a:r>
              <a:rPr lang="en-US" b="1" dirty="0" smtClean="0">
                <a:solidFill>
                  <a:srgbClr val="673BBA"/>
                </a:solidFill>
              </a:rPr>
              <a:t>k=4</a:t>
            </a:r>
          </a:p>
          <a:p>
            <a:pPr lvl="1"/>
            <a:r>
              <a:rPr lang="en-US" b="1" dirty="0">
                <a:solidFill>
                  <a:srgbClr val="673BBA"/>
                </a:solidFill>
              </a:rPr>
              <a:t>m</a:t>
            </a:r>
            <a:r>
              <a:rPr lang="en-US" b="1" dirty="0" smtClean="0">
                <a:solidFill>
                  <a:srgbClr val="673BBA"/>
                </a:solidFill>
              </a:rPr>
              <a:t>=8</a:t>
            </a:r>
            <a:endParaRPr lang="en-IN" b="1" dirty="0" smtClean="0">
              <a:solidFill>
                <a:srgbClr val="673BBA"/>
              </a:solidFill>
            </a:endParaRPr>
          </a:p>
          <a:p>
            <a:pPr marL="0" indent="0">
              <a:buNone/>
            </a:pPr>
            <a:endParaRPr lang="en-IN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541816"/>
              </p:ext>
            </p:extLst>
          </p:nvPr>
        </p:nvGraphicFramePr>
        <p:xfrm>
          <a:off x="673847" y="3461184"/>
          <a:ext cx="11386974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3487"/>
                <a:gridCol w="569348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Sender</a:t>
                      </a:r>
                      <a:r>
                        <a:rPr lang="en-US" sz="2000" b="1" baseline="0" dirty="0" smtClean="0"/>
                        <a:t> 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Receiver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250682"/>
              </p:ext>
            </p:extLst>
          </p:nvPr>
        </p:nvGraphicFramePr>
        <p:xfrm>
          <a:off x="673847" y="3860602"/>
          <a:ext cx="5695200" cy="1991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5200"/>
              </a:tblGrid>
              <a:tr h="370840">
                <a:tc>
                  <a:txBody>
                    <a:bodyPr/>
                    <a:lstStyle/>
                    <a:p>
                      <a:pPr marL="265113" indent="-265113" algn="just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rgbClr val="5430AA"/>
                        </a:buClr>
                        <a:buFont typeface="Wingdings 3" panose="05040102010807070707" pitchFamily="18" charset="2"/>
                        <a:buChar char=""/>
                      </a:pPr>
                      <a:r>
                        <a:rPr lang="en-US" sz="2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Step-1:</a:t>
                      </a:r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Segments are added using </a:t>
                      </a:r>
                      <a:r>
                        <a:rPr lang="en-US" sz="2000" kern="1200" dirty="0" smtClean="0">
                          <a:solidFill>
                            <a:srgbClr val="673BBA"/>
                          </a:solidFill>
                          <a:latin typeface="+mn-lt"/>
                          <a:ea typeface="+mn-ea"/>
                          <a:cs typeface="+mn-cs"/>
                        </a:rPr>
                        <a:t>1’s complement </a:t>
                      </a:r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arithmetic to get the sum. </a:t>
                      </a:r>
                    </a:p>
                    <a:p>
                      <a:pPr marL="265113" indent="-265113" algn="just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rgbClr val="5430AA"/>
                        </a:buClr>
                        <a:buFont typeface="Wingdings 3" panose="05040102010807070707" pitchFamily="18" charset="2"/>
                        <a:buChar char=""/>
                      </a:pPr>
                      <a:r>
                        <a:rPr lang="en-US" sz="2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Step-2:</a:t>
                      </a:r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 is </a:t>
                      </a:r>
                      <a:r>
                        <a:rPr lang="en-US" sz="2000" kern="1200" dirty="0" smtClean="0">
                          <a:solidFill>
                            <a:srgbClr val="673BBA"/>
                          </a:solidFill>
                          <a:latin typeface="+mn-lt"/>
                          <a:ea typeface="+mn-ea"/>
                          <a:cs typeface="+mn-cs"/>
                        </a:rPr>
                        <a:t>complemented</a:t>
                      </a:r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to get the </a:t>
                      </a:r>
                      <a:r>
                        <a:rPr lang="en-US" sz="2000" kern="1200" dirty="0" smtClean="0">
                          <a:solidFill>
                            <a:srgbClr val="673BBA"/>
                          </a:solidFill>
                          <a:latin typeface="+mn-lt"/>
                          <a:ea typeface="+mn-ea"/>
                          <a:cs typeface="+mn-cs"/>
                        </a:rPr>
                        <a:t>checksum</a:t>
                      </a:r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265113" indent="-265113" algn="just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rgbClr val="5430AA"/>
                        </a:buClr>
                        <a:buFont typeface="Wingdings 3" panose="05040102010807070707" pitchFamily="18" charset="2"/>
                        <a:buChar char=""/>
                      </a:pPr>
                      <a:r>
                        <a:rPr lang="en-US" sz="2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Step-3:</a:t>
                      </a:r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Checksum segment is </a:t>
                      </a:r>
                      <a:r>
                        <a:rPr lang="en-US" sz="2000" kern="1200" dirty="0" smtClean="0">
                          <a:solidFill>
                            <a:srgbClr val="673BBA"/>
                          </a:solidFill>
                          <a:latin typeface="+mn-lt"/>
                          <a:ea typeface="+mn-ea"/>
                          <a:cs typeface="+mn-cs"/>
                        </a:rPr>
                        <a:t>sent</a:t>
                      </a:r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along with the </a:t>
                      </a:r>
                      <a:r>
                        <a:rPr lang="en-US" sz="2000" kern="1200" dirty="0" smtClean="0">
                          <a:solidFill>
                            <a:srgbClr val="673BBA"/>
                          </a:solidFill>
                          <a:latin typeface="+mn-lt"/>
                          <a:ea typeface="+mn-ea"/>
                          <a:cs typeface="+mn-cs"/>
                        </a:rPr>
                        <a:t>data segments</a:t>
                      </a:r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689000"/>
              </p:ext>
            </p:extLst>
          </p:nvPr>
        </p:nvGraphicFramePr>
        <p:xfrm>
          <a:off x="6363908" y="3860602"/>
          <a:ext cx="5695200" cy="1991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5200"/>
              </a:tblGrid>
              <a:tr h="1991360">
                <a:tc>
                  <a:txBody>
                    <a:bodyPr/>
                    <a:lstStyle/>
                    <a:p>
                      <a:pPr marL="265113" indent="-265113" algn="just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rgbClr val="5430AA"/>
                        </a:buClr>
                        <a:buFont typeface="Wingdings 3" panose="05040102010807070707" pitchFamily="18" charset="2"/>
                        <a:buChar char=""/>
                      </a:pPr>
                      <a:r>
                        <a:rPr lang="en-US" sz="2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Step-1:</a:t>
                      </a: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 received </a:t>
                      </a:r>
                      <a:r>
                        <a:rPr lang="en-IN" sz="2000" kern="1200" dirty="0" smtClean="0">
                          <a:solidFill>
                            <a:srgbClr val="673BBA"/>
                          </a:solidFill>
                          <a:latin typeface="+mn-lt"/>
                          <a:ea typeface="+mn-ea"/>
                          <a:cs typeface="+mn-cs"/>
                        </a:rPr>
                        <a:t>segments</a:t>
                      </a: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are </a:t>
                      </a:r>
                      <a:r>
                        <a:rPr lang="en-IN" sz="2000" kern="1200" dirty="0" smtClean="0">
                          <a:solidFill>
                            <a:srgbClr val="673BBA"/>
                          </a:solidFill>
                          <a:latin typeface="+mn-lt"/>
                          <a:ea typeface="+mn-ea"/>
                          <a:cs typeface="+mn-cs"/>
                        </a:rPr>
                        <a:t>added</a:t>
                      </a: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using 1’s complement arithmetic to get complemented </a:t>
                      </a:r>
                      <a:r>
                        <a:rPr lang="en-IN" sz="2000" kern="1200" dirty="0" smtClean="0">
                          <a:solidFill>
                            <a:srgbClr val="673BBA"/>
                          </a:solidFill>
                          <a:latin typeface="+mn-lt"/>
                          <a:ea typeface="+mn-ea"/>
                          <a:cs typeface="+mn-cs"/>
                        </a:rPr>
                        <a:t>sum</a:t>
                      </a: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265113" indent="-265113" algn="just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rgbClr val="5430AA"/>
                        </a:buClr>
                        <a:buFont typeface="Wingdings 3" panose="05040102010807070707" pitchFamily="18" charset="2"/>
                        <a:buChar char=""/>
                      </a:pPr>
                      <a:r>
                        <a:rPr lang="en-US" sz="2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Step-2:</a:t>
                      </a: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the result is </a:t>
                      </a:r>
                      <a:r>
                        <a:rPr lang="en-IN" sz="2000" kern="1200" dirty="0" smtClean="0">
                          <a:solidFill>
                            <a:srgbClr val="673BBA"/>
                          </a:solidFill>
                          <a:latin typeface="+mn-lt"/>
                          <a:ea typeface="+mn-ea"/>
                          <a:cs typeface="+mn-cs"/>
                        </a:rPr>
                        <a:t>zero</a:t>
                      </a: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the received data is accepted; otherwise </a:t>
                      </a:r>
                      <a:r>
                        <a:rPr lang="en-IN" sz="2000" kern="1200" dirty="0" smtClean="0">
                          <a:solidFill>
                            <a:srgbClr val="673BBA"/>
                          </a:solidFill>
                          <a:latin typeface="+mn-lt"/>
                          <a:ea typeface="+mn-ea"/>
                          <a:cs typeface="+mn-cs"/>
                        </a:rPr>
                        <a:t>discarded</a:t>
                      </a: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186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/>
          <a:lstStyle/>
          <a:p>
            <a:r>
              <a:rPr lang="en-IN" sz="3200" dirty="0" smtClean="0">
                <a:solidFill>
                  <a:schemeClr val="tx1"/>
                </a:solidFill>
              </a:rPr>
              <a:t>Checksum: Example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509588"/>
            <a:ext cx="11928475" cy="5591175"/>
          </a:xfrm>
        </p:spPr>
        <p:txBody>
          <a:bodyPr/>
          <a:lstStyle/>
          <a:p>
            <a:r>
              <a:rPr lang="en-US" dirty="0" smtClean="0"/>
              <a:t>Given frames, where k=4 and m=8</a:t>
            </a:r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25259"/>
              </p:ext>
            </p:extLst>
          </p:nvPr>
        </p:nvGraphicFramePr>
        <p:xfrm>
          <a:off x="6706673" y="166112"/>
          <a:ext cx="2150035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3929"/>
                <a:gridCol w="11161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673BBA"/>
                          </a:solidFill>
                        </a:rPr>
                        <a:t>Frame 1</a:t>
                      </a:r>
                      <a:endParaRPr lang="en-IN" dirty="0">
                        <a:solidFill>
                          <a:srgbClr val="673BBA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673BBA"/>
                          </a:solidFill>
                        </a:rPr>
                        <a:t>11001100</a:t>
                      </a:r>
                      <a:endParaRPr lang="en-IN" dirty="0" smtClean="0">
                        <a:solidFill>
                          <a:srgbClr val="673BBA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409975"/>
              </p:ext>
            </p:extLst>
          </p:nvPr>
        </p:nvGraphicFramePr>
        <p:xfrm>
          <a:off x="6706672" y="536952"/>
          <a:ext cx="2150035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3929"/>
                <a:gridCol w="11161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Frame 2</a:t>
                      </a:r>
                      <a:endParaRPr lang="en-IN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10101010</a:t>
                      </a:r>
                      <a:endParaRPr lang="en-IN" dirty="0" smtClean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383263"/>
              </p:ext>
            </p:extLst>
          </p:nvPr>
        </p:nvGraphicFramePr>
        <p:xfrm>
          <a:off x="8856708" y="166112"/>
          <a:ext cx="2150035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3929"/>
                <a:gridCol w="11161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Frame 3</a:t>
                      </a:r>
                      <a:endParaRPr lang="en-IN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11110000</a:t>
                      </a:r>
                      <a:endParaRPr lang="en-IN" dirty="0" smtClean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691095"/>
              </p:ext>
            </p:extLst>
          </p:nvPr>
        </p:nvGraphicFramePr>
        <p:xfrm>
          <a:off x="8856707" y="536952"/>
          <a:ext cx="2150035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3929"/>
                <a:gridCol w="11161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Frame 4</a:t>
                      </a:r>
                      <a:endParaRPr lang="en-IN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11000011</a:t>
                      </a:r>
                      <a:endParaRPr lang="en-IN" dirty="0" smtClean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036755"/>
              </p:ext>
            </p:extLst>
          </p:nvPr>
        </p:nvGraphicFramePr>
        <p:xfrm>
          <a:off x="292098" y="1403403"/>
          <a:ext cx="1182702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13513"/>
                <a:gridCol w="591351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Sender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Receiver</a:t>
                      </a:r>
                      <a:endParaRPr lang="en-IN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92097" y="1774243"/>
          <a:ext cx="5905503" cy="50837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05503"/>
              </a:tblGrid>
              <a:tr h="5083757">
                <a:tc>
                  <a:txBody>
                    <a:bodyPr/>
                    <a:lstStyle/>
                    <a:p>
                      <a:endParaRPr lang="en-US" sz="2000" dirty="0" smtClean="0"/>
                    </a:p>
                    <a:p>
                      <a:r>
                        <a:rPr lang="en-US" sz="2000" dirty="0" smtClean="0"/>
                        <a:t>Frame 1: 	</a:t>
                      </a:r>
                      <a:r>
                        <a:rPr lang="en-US" sz="2000" dirty="0" smtClean="0">
                          <a:solidFill>
                            <a:srgbClr val="673BBA"/>
                          </a:solidFill>
                        </a:rPr>
                        <a:t>1 1 0 0 1 1 0 0</a:t>
                      </a:r>
                      <a:endParaRPr lang="en-US" sz="2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Frame 2: 	</a:t>
                      </a:r>
                      <a:r>
                        <a:rPr lang="en-US" sz="20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1 0 1 0 1 0 1 0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 smtClean="0">
                          <a:solidFill>
                            <a:schemeClr val="tx1"/>
                          </a:solidFill>
                        </a:rPr>
                        <a:t>Ans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: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928708" y="2202252"/>
            <a:ext cx="293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+</a:t>
            </a:r>
            <a:endParaRPr lang="en-IN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2222378" y="2760269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419460" y="271864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234940" y="271864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050420" y="271864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865900" y="271864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667958" y="183292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681380" y="271864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496860" y="271864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312340" y="271864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127820" y="271864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961294" y="1838331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926410" y="2854340"/>
            <a:ext cx="293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+</a:t>
            </a:r>
            <a:endParaRPr lang="en-IN" dirty="0"/>
          </a:p>
        </p:txBody>
      </p:sp>
      <p:sp>
        <p:nvSpPr>
          <p:cNvPr id="26" name="Rectangle 25"/>
          <p:cNvSpPr/>
          <p:nvPr/>
        </p:nvSpPr>
        <p:spPr>
          <a:xfrm>
            <a:off x="3419521" y="2994439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2187860" y="3362160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50558" y="349786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266038" y="349786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081518" y="349786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2896998" y="349786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712478" y="349786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527958" y="349786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2343438" y="349786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2172498" y="3506676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0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23194" y="3728063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Frame </a:t>
            </a:r>
            <a:r>
              <a:rPr lang="en-US" dirty="0" smtClean="0"/>
              <a:t>3: </a:t>
            </a:r>
            <a:endParaRPr lang="en-IN" dirty="0"/>
          </a:p>
        </p:txBody>
      </p:sp>
      <p:sp>
        <p:nvSpPr>
          <p:cNvPr id="38" name="Rectangle 37"/>
          <p:cNvSpPr/>
          <p:nvPr/>
        </p:nvSpPr>
        <p:spPr>
          <a:xfrm>
            <a:off x="1957508" y="3658766"/>
            <a:ext cx="293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+</a:t>
            </a:r>
            <a:endParaRPr lang="en-IN" dirty="0"/>
          </a:p>
        </p:txBody>
      </p:sp>
      <p:sp>
        <p:nvSpPr>
          <p:cNvPr id="39" name="Rectangle 38"/>
          <p:cNvSpPr/>
          <p:nvPr/>
        </p:nvSpPr>
        <p:spPr>
          <a:xfrm>
            <a:off x="2158918" y="3734714"/>
            <a:ext cx="16129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1 1 1 1 0 0 0 0</a:t>
            </a:r>
            <a:endParaRPr lang="en-IN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2218958" y="4079581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451149" y="4174689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3266629" y="4174689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3082109" y="4174689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897589" y="4174689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0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713069" y="4174689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0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528549" y="4174689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2344029" y="4174689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173089" y="4183505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2527117" y="3274146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335738" y="3281706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178798" y="3287015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1969945" y="329962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231804" y="4389481"/>
            <a:ext cx="14766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/>
              <a:t>Add carry-bit</a:t>
            </a:r>
            <a:endParaRPr lang="en-IN" sz="2000" dirty="0"/>
          </a:p>
        </p:txBody>
      </p:sp>
      <p:sp>
        <p:nvSpPr>
          <p:cNvPr id="57" name="Rectangle 56"/>
          <p:cNvSpPr/>
          <p:nvPr/>
        </p:nvSpPr>
        <p:spPr>
          <a:xfrm>
            <a:off x="1935277" y="4387514"/>
            <a:ext cx="293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+</a:t>
            </a:r>
            <a:endParaRPr lang="en-IN" dirty="0"/>
          </a:p>
        </p:txBody>
      </p:sp>
      <p:sp>
        <p:nvSpPr>
          <p:cNvPr id="59" name="Rectangle 58"/>
          <p:cNvSpPr/>
          <p:nvPr/>
        </p:nvSpPr>
        <p:spPr>
          <a:xfrm>
            <a:off x="3445239" y="437649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>
            <a:off x="2202939" y="4672073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3488743" y="477318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0</a:t>
            </a:r>
          </a:p>
        </p:txBody>
      </p:sp>
      <p:sp>
        <p:nvSpPr>
          <p:cNvPr id="80" name="Rectangle 79"/>
          <p:cNvSpPr/>
          <p:nvPr/>
        </p:nvSpPr>
        <p:spPr>
          <a:xfrm>
            <a:off x="3304223" y="477318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3119703" y="477318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2935183" y="477318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2750663" y="477318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2566143" y="477318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2381623" y="477318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2197103" y="477318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0</a:t>
            </a:r>
          </a:p>
        </p:txBody>
      </p:sp>
      <p:sp>
        <p:nvSpPr>
          <p:cNvPr id="87" name="Rectangle 86"/>
          <p:cNvSpPr/>
          <p:nvPr/>
        </p:nvSpPr>
        <p:spPr>
          <a:xfrm>
            <a:off x="3260719" y="4001281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3079154" y="399539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2891679" y="4001281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323194" y="4992826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Frame </a:t>
            </a:r>
            <a:r>
              <a:rPr lang="en-US" dirty="0" smtClean="0"/>
              <a:t>4: </a:t>
            </a:r>
            <a:endParaRPr lang="en-IN" dirty="0"/>
          </a:p>
        </p:txBody>
      </p:sp>
      <p:sp>
        <p:nvSpPr>
          <p:cNvPr id="91" name="Rectangle 90"/>
          <p:cNvSpPr/>
          <p:nvPr/>
        </p:nvSpPr>
        <p:spPr>
          <a:xfrm>
            <a:off x="1935277" y="4856405"/>
            <a:ext cx="293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+</a:t>
            </a:r>
            <a:endParaRPr lang="en-IN" dirty="0"/>
          </a:p>
        </p:txBody>
      </p:sp>
      <p:sp>
        <p:nvSpPr>
          <p:cNvPr id="92" name="Rectangle 91"/>
          <p:cNvSpPr/>
          <p:nvPr/>
        </p:nvSpPr>
        <p:spPr>
          <a:xfrm>
            <a:off x="2173389" y="4979076"/>
            <a:ext cx="16129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1 1 0 0 0 0 1 1</a:t>
            </a:r>
            <a:endParaRPr lang="en-IN" sz="200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93" name="Straight Connector 92"/>
          <p:cNvCxnSpPr/>
          <p:nvPr/>
        </p:nvCxnSpPr>
        <p:spPr>
          <a:xfrm>
            <a:off x="2218958" y="5323136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3468883" y="543847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6" name="Rectangle 95"/>
          <p:cNvSpPr/>
          <p:nvPr/>
        </p:nvSpPr>
        <p:spPr>
          <a:xfrm>
            <a:off x="3284363" y="543847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7" name="Rectangle 96"/>
          <p:cNvSpPr/>
          <p:nvPr/>
        </p:nvSpPr>
        <p:spPr>
          <a:xfrm>
            <a:off x="3099843" y="543847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2915323" y="543847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2730803" y="543847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00" name="Rectangle 99"/>
          <p:cNvSpPr/>
          <p:nvPr/>
        </p:nvSpPr>
        <p:spPr>
          <a:xfrm>
            <a:off x="2546283" y="543847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01" name="Rectangle 100"/>
          <p:cNvSpPr/>
          <p:nvPr/>
        </p:nvSpPr>
        <p:spPr>
          <a:xfrm>
            <a:off x="2361763" y="543847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0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2177243" y="543847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0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2196872" y="4604088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04" name="Rectangle 103"/>
          <p:cNvSpPr/>
          <p:nvPr/>
        </p:nvSpPr>
        <p:spPr>
          <a:xfrm>
            <a:off x="2014394" y="4612336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05" name="Rectangle 104"/>
          <p:cNvSpPr/>
          <p:nvPr/>
        </p:nvSpPr>
        <p:spPr>
          <a:xfrm>
            <a:off x="249708" y="5551211"/>
            <a:ext cx="14766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/>
              <a:t>Add carry-bit</a:t>
            </a:r>
            <a:endParaRPr lang="en-IN" sz="2000" dirty="0"/>
          </a:p>
        </p:txBody>
      </p:sp>
      <p:sp>
        <p:nvSpPr>
          <p:cNvPr id="106" name="Rectangle 105"/>
          <p:cNvSpPr/>
          <p:nvPr/>
        </p:nvSpPr>
        <p:spPr>
          <a:xfrm>
            <a:off x="1953181" y="5643373"/>
            <a:ext cx="293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+</a:t>
            </a:r>
            <a:endParaRPr lang="en-IN" dirty="0"/>
          </a:p>
        </p:txBody>
      </p:sp>
      <p:sp>
        <p:nvSpPr>
          <p:cNvPr id="107" name="Rectangle 106"/>
          <p:cNvSpPr/>
          <p:nvPr/>
        </p:nvSpPr>
        <p:spPr>
          <a:xfrm>
            <a:off x="3463143" y="5632356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108" name="Straight Connector 107"/>
          <p:cNvCxnSpPr/>
          <p:nvPr/>
        </p:nvCxnSpPr>
        <p:spPr>
          <a:xfrm>
            <a:off x="2220843" y="5927932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/>
          <p:cNvSpPr/>
          <p:nvPr/>
        </p:nvSpPr>
        <p:spPr>
          <a:xfrm>
            <a:off x="3460059" y="591362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10" name="Rectangle 109"/>
          <p:cNvSpPr/>
          <p:nvPr/>
        </p:nvSpPr>
        <p:spPr>
          <a:xfrm>
            <a:off x="3275539" y="591362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11" name="Rectangle 110"/>
          <p:cNvSpPr/>
          <p:nvPr/>
        </p:nvSpPr>
        <p:spPr>
          <a:xfrm>
            <a:off x="3091019" y="591362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2906499" y="591362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2721979" y="591362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14" name="Rectangle 113"/>
          <p:cNvSpPr/>
          <p:nvPr/>
        </p:nvSpPr>
        <p:spPr>
          <a:xfrm>
            <a:off x="2537459" y="591362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5" name="Rectangle 114"/>
          <p:cNvSpPr/>
          <p:nvPr/>
        </p:nvSpPr>
        <p:spPr>
          <a:xfrm>
            <a:off x="2352939" y="591362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0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168419" y="591362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0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3281360" y="5244183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3091019" y="5256203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9" name="Rectangle 118"/>
          <p:cNvSpPr/>
          <p:nvPr/>
        </p:nvSpPr>
        <p:spPr>
          <a:xfrm>
            <a:off x="249708" y="6098290"/>
            <a:ext cx="17331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 smtClean="0"/>
              <a:t>Checksum</a:t>
            </a:r>
          </a:p>
          <a:p>
            <a:pPr>
              <a:defRPr/>
            </a:pPr>
            <a:r>
              <a:rPr lang="en-US" sz="2000" dirty="0" smtClean="0"/>
              <a:t>1’s compliment</a:t>
            </a:r>
            <a:endParaRPr lang="en-IN" sz="2000" dirty="0"/>
          </a:p>
        </p:txBody>
      </p:sp>
      <p:sp>
        <p:nvSpPr>
          <p:cNvPr id="120" name="Rectangle 119"/>
          <p:cNvSpPr/>
          <p:nvPr/>
        </p:nvSpPr>
        <p:spPr>
          <a:xfrm>
            <a:off x="2177243" y="6350455"/>
            <a:ext cx="16385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 smtClean="0"/>
              <a:t>1 1 0 1 0 0 1 1</a:t>
            </a:r>
            <a:endParaRPr lang="en-IN" sz="2000" b="1" dirty="0"/>
          </a:p>
        </p:txBody>
      </p:sp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694382"/>
              </p:ext>
            </p:extLst>
          </p:nvPr>
        </p:nvGraphicFramePr>
        <p:xfrm>
          <a:off x="6213621" y="1774243"/>
          <a:ext cx="5905503" cy="50837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05503"/>
              </a:tblGrid>
              <a:tr h="5083757">
                <a:tc>
                  <a:txBody>
                    <a:bodyPr/>
                    <a:lstStyle/>
                    <a:p>
                      <a:endParaRPr lang="en-US" sz="2000" dirty="0" smtClean="0"/>
                    </a:p>
                    <a:p>
                      <a:r>
                        <a:rPr lang="en-US" sz="2000" dirty="0" smtClean="0"/>
                        <a:t>Frame 1: 	</a:t>
                      </a:r>
                      <a:r>
                        <a:rPr lang="en-US" sz="2000" dirty="0" smtClean="0">
                          <a:solidFill>
                            <a:srgbClr val="673BBA"/>
                          </a:solidFill>
                        </a:rPr>
                        <a:t>1 1 0 0 1 1 0 0</a:t>
                      </a:r>
                      <a:endParaRPr lang="en-US" sz="2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Frame 2: 	</a:t>
                      </a:r>
                      <a:r>
                        <a:rPr lang="en-US" sz="20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1 0 1 0 1 0 1 0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 smtClean="0">
                          <a:solidFill>
                            <a:schemeClr val="tx1"/>
                          </a:solidFill>
                        </a:rPr>
                        <a:t>Ans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Add carry-bit</a:t>
                      </a:r>
                      <a:endParaRPr lang="en-IN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1" name="Rectangle 120"/>
          <p:cNvSpPr/>
          <p:nvPr/>
        </p:nvSpPr>
        <p:spPr>
          <a:xfrm>
            <a:off x="7850232" y="2202252"/>
            <a:ext cx="293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+</a:t>
            </a:r>
            <a:endParaRPr lang="en-IN" dirty="0"/>
          </a:p>
        </p:txBody>
      </p:sp>
      <p:cxnSp>
        <p:nvCxnSpPr>
          <p:cNvPr id="122" name="Straight Connector 121"/>
          <p:cNvCxnSpPr/>
          <p:nvPr/>
        </p:nvCxnSpPr>
        <p:spPr>
          <a:xfrm>
            <a:off x="8143902" y="2760269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/>
          <p:cNvSpPr/>
          <p:nvPr/>
        </p:nvSpPr>
        <p:spPr>
          <a:xfrm>
            <a:off x="9340984" y="271864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0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9156464" y="271864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25" name="Rectangle 124"/>
          <p:cNvSpPr/>
          <p:nvPr/>
        </p:nvSpPr>
        <p:spPr>
          <a:xfrm>
            <a:off x="8971944" y="271864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26" name="Rectangle 125"/>
          <p:cNvSpPr/>
          <p:nvPr/>
        </p:nvSpPr>
        <p:spPr>
          <a:xfrm>
            <a:off x="8787424" y="271864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0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8589482" y="183292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28" name="Rectangle 127"/>
          <p:cNvSpPr/>
          <p:nvPr/>
        </p:nvSpPr>
        <p:spPr>
          <a:xfrm>
            <a:off x="8602904" y="271864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29" name="Rectangle 128"/>
          <p:cNvSpPr/>
          <p:nvPr/>
        </p:nvSpPr>
        <p:spPr>
          <a:xfrm>
            <a:off x="8418384" y="271864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30" name="Rectangle 129"/>
          <p:cNvSpPr/>
          <p:nvPr/>
        </p:nvSpPr>
        <p:spPr>
          <a:xfrm>
            <a:off x="8233864" y="271864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8049344" y="271864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0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7882818" y="1838331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33" name="Rectangle 132"/>
          <p:cNvSpPr/>
          <p:nvPr/>
        </p:nvSpPr>
        <p:spPr>
          <a:xfrm>
            <a:off x="7847934" y="2854340"/>
            <a:ext cx="293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+</a:t>
            </a:r>
            <a:endParaRPr lang="en-IN" dirty="0"/>
          </a:p>
        </p:txBody>
      </p:sp>
      <p:sp>
        <p:nvSpPr>
          <p:cNvPr id="134" name="Rectangle 133"/>
          <p:cNvSpPr/>
          <p:nvPr/>
        </p:nvSpPr>
        <p:spPr>
          <a:xfrm>
            <a:off x="9341045" y="2994439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135" name="Straight Connector 134"/>
          <p:cNvCxnSpPr/>
          <p:nvPr/>
        </p:nvCxnSpPr>
        <p:spPr>
          <a:xfrm>
            <a:off x="8109384" y="3362160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/>
          <p:cNvSpPr/>
          <p:nvPr/>
        </p:nvSpPr>
        <p:spPr>
          <a:xfrm>
            <a:off x="9372082" y="349786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37" name="Rectangle 136"/>
          <p:cNvSpPr/>
          <p:nvPr/>
        </p:nvSpPr>
        <p:spPr>
          <a:xfrm>
            <a:off x="9187562" y="349786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38" name="Rectangle 137"/>
          <p:cNvSpPr/>
          <p:nvPr/>
        </p:nvSpPr>
        <p:spPr>
          <a:xfrm>
            <a:off x="9003042" y="349786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39" name="Rectangle 138"/>
          <p:cNvSpPr/>
          <p:nvPr/>
        </p:nvSpPr>
        <p:spPr>
          <a:xfrm>
            <a:off x="8818522" y="349786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0</a:t>
            </a:r>
          </a:p>
        </p:txBody>
      </p:sp>
      <p:sp>
        <p:nvSpPr>
          <p:cNvPr id="140" name="Rectangle 139"/>
          <p:cNvSpPr/>
          <p:nvPr/>
        </p:nvSpPr>
        <p:spPr>
          <a:xfrm>
            <a:off x="8634002" y="349786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41" name="Rectangle 140"/>
          <p:cNvSpPr/>
          <p:nvPr/>
        </p:nvSpPr>
        <p:spPr>
          <a:xfrm>
            <a:off x="8449482" y="349786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42" name="Rectangle 141"/>
          <p:cNvSpPr/>
          <p:nvPr/>
        </p:nvSpPr>
        <p:spPr>
          <a:xfrm>
            <a:off x="8264962" y="349786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43" name="Rectangle 142"/>
          <p:cNvSpPr/>
          <p:nvPr/>
        </p:nvSpPr>
        <p:spPr>
          <a:xfrm>
            <a:off x="8094022" y="3506676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0</a:t>
            </a:r>
          </a:p>
        </p:txBody>
      </p:sp>
      <p:sp>
        <p:nvSpPr>
          <p:cNvPr id="144" name="Rectangle 143"/>
          <p:cNvSpPr/>
          <p:nvPr/>
        </p:nvSpPr>
        <p:spPr>
          <a:xfrm>
            <a:off x="6244718" y="3728063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Frame </a:t>
            </a:r>
            <a:r>
              <a:rPr lang="en-US" dirty="0" smtClean="0"/>
              <a:t>3: </a:t>
            </a:r>
            <a:endParaRPr lang="en-IN" dirty="0"/>
          </a:p>
        </p:txBody>
      </p:sp>
      <p:sp>
        <p:nvSpPr>
          <p:cNvPr id="145" name="Rectangle 144"/>
          <p:cNvSpPr/>
          <p:nvPr/>
        </p:nvSpPr>
        <p:spPr>
          <a:xfrm>
            <a:off x="7879032" y="3658766"/>
            <a:ext cx="293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+</a:t>
            </a:r>
            <a:endParaRPr lang="en-IN" dirty="0"/>
          </a:p>
        </p:txBody>
      </p:sp>
      <p:sp>
        <p:nvSpPr>
          <p:cNvPr id="146" name="Rectangle 145"/>
          <p:cNvSpPr/>
          <p:nvPr/>
        </p:nvSpPr>
        <p:spPr>
          <a:xfrm>
            <a:off x="8080442" y="3734714"/>
            <a:ext cx="16129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1 1 1 1 0 0 0 0</a:t>
            </a:r>
            <a:endParaRPr lang="en-IN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47" name="Straight Connector 146"/>
          <p:cNvCxnSpPr/>
          <p:nvPr/>
        </p:nvCxnSpPr>
        <p:spPr>
          <a:xfrm>
            <a:off x="8140482" y="4079581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/>
          <p:cNvSpPr/>
          <p:nvPr/>
        </p:nvSpPr>
        <p:spPr>
          <a:xfrm>
            <a:off x="9372673" y="4174689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49" name="Rectangle 148"/>
          <p:cNvSpPr/>
          <p:nvPr/>
        </p:nvSpPr>
        <p:spPr>
          <a:xfrm>
            <a:off x="9188153" y="4174689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50" name="Rectangle 149"/>
          <p:cNvSpPr/>
          <p:nvPr/>
        </p:nvSpPr>
        <p:spPr>
          <a:xfrm>
            <a:off x="9003633" y="4174689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51" name="Rectangle 150"/>
          <p:cNvSpPr/>
          <p:nvPr/>
        </p:nvSpPr>
        <p:spPr>
          <a:xfrm>
            <a:off x="8819113" y="4174689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0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8634593" y="4174689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0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8450073" y="4174689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54" name="Rectangle 153"/>
          <p:cNvSpPr/>
          <p:nvPr/>
        </p:nvSpPr>
        <p:spPr>
          <a:xfrm>
            <a:off x="8265553" y="4174689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55" name="Rectangle 154"/>
          <p:cNvSpPr/>
          <p:nvPr/>
        </p:nvSpPr>
        <p:spPr>
          <a:xfrm>
            <a:off x="8094613" y="4183505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6" name="Rectangle 155"/>
          <p:cNvSpPr/>
          <p:nvPr/>
        </p:nvSpPr>
        <p:spPr>
          <a:xfrm>
            <a:off x="8448641" y="3274146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57" name="Rectangle 156"/>
          <p:cNvSpPr/>
          <p:nvPr/>
        </p:nvSpPr>
        <p:spPr>
          <a:xfrm>
            <a:off x="8257262" y="3281706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58" name="Rectangle 157"/>
          <p:cNvSpPr/>
          <p:nvPr/>
        </p:nvSpPr>
        <p:spPr>
          <a:xfrm>
            <a:off x="8100322" y="3287015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59" name="Rectangle 158"/>
          <p:cNvSpPr/>
          <p:nvPr/>
        </p:nvSpPr>
        <p:spPr>
          <a:xfrm>
            <a:off x="7891469" y="329962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60" name="Rectangle 159"/>
          <p:cNvSpPr/>
          <p:nvPr/>
        </p:nvSpPr>
        <p:spPr>
          <a:xfrm>
            <a:off x="6153328" y="4389481"/>
            <a:ext cx="14766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/>
              <a:t>Add carry-bit</a:t>
            </a:r>
            <a:endParaRPr lang="en-IN" sz="2000" dirty="0"/>
          </a:p>
        </p:txBody>
      </p:sp>
      <p:sp>
        <p:nvSpPr>
          <p:cNvPr id="161" name="Rectangle 160"/>
          <p:cNvSpPr/>
          <p:nvPr/>
        </p:nvSpPr>
        <p:spPr>
          <a:xfrm>
            <a:off x="7856801" y="4387514"/>
            <a:ext cx="293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+</a:t>
            </a:r>
            <a:endParaRPr lang="en-IN" dirty="0"/>
          </a:p>
        </p:txBody>
      </p:sp>
      <p:sp>
        <p:nvSpPr>
          <p:cNvPr id="162" name="Rectangle 161"/>
          <p:cNvSpPr/>
          <p:nvPr/>
        </p:nvSpPr>
        <p:spPr>
          <a:xfrm>
            <a:off x="9366763" y="437649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163" name="Straight Connector 162"/>
          <p:cNvCxnSpPr/>
          <p:nvPr/>
        </p:nvCxnSpPr>
        <p:spPr>
          <a:xfrm>
            <a:off x="8124463" y="4672073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/>
          <p:cNvSpPr/>
          <p:nvPr/>
        </p:nvSpPr>
        <p:spPr>
          <a:xfrm>
            <a:off x="9410267" y="477318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0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9225747" y="477318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66" name="Rectangle 165"/>
          <p:cNvSpPr/>
          <p:nvPr/>
        </p:nvSpPr>
        <p:spPr>
          <a:xfrm>
            <a:off x="9041227" y="477318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67" name="Rectangle 166"/>
          <p:cNvSpPr/>
          <p:nvPr/>
        </p:nvSpPr>
        <p:spPr>
          <a:xfrm>
            <a:off x="8856707" y="477318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68" name="Rectangle 167"/>
          <p:cNvSpPr/>
          <p:nvPr/>
        </p:nvSpPr>
        <p:spPr>
          <a:xfrm>
            <a:off x="8672187" y="477318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69" name="Rectangle 168"/>
          <p:cNvSpPr/>
          <p:nvPr/>
        </p:nvSpPr>
        <p:spPr>
          <a:xfrm>
            <a:off x="8487667" y="477318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0" name="Rectangle 169"/>
          <p:cNvSpPr/>
          <p:nvPr/>
        </p:nvSpPr>
        <p:spPr>
          <a:xfrm>
            <a:off x="8303147" y="477318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1" name="Rectangle 170"/>
          <p:cNvSpPr/>
          <p:nvPr/>
        </p:nvSpPr>
        <p:spPr>
          <a:xfrm>
            <a:off x="8118627" y="477318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0</a:t>
            </a:r>
          </a:p>
        </p:txBody>
      </p:sp>
      <p:sp>
        <p:nvSpPr>
          <p:cNvPr id="172" name="Rectangle 171"/>
          <p:cNvSpPr/>
          <p:nvPr/>
        </p:nvSpPr>
        <p:spPr>
          <a:xfrm>
            <a:off x="9182243" y="4001281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3" name="Rectangle 172"/>
          <p:cNvSpPr/>
          <p:nvPr/>
        </p:nvSpPr>
        <p:spPr>
          <a:xfrm>
            <a:off x="9000678" y="399539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4" name="Rectangle 173"/>
          <p:cNvSpPr/>
          <p:nvPr/>
        </p:nvSpPr>
        <p:spPr>
          <a:xfrm>
            <a:off x="8813203" y="4001281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5" name="Rectangle 174"/>
          <p:cNvSpPr/>
          <p:nvPr/>
        </p:nvSpPr>
        <p:spPr>
          <a:xfrm>
            <a:off x="6244718" y="4992826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Frame </a:t>
            </a:r>
            <a:r>
              <a:rPr lang="en-US" dirty="0" smtClean="0"/>
              <a:t>4: </a:t>
            </a:r>
            <a:endParaRPr lang="en-IN" dirty="0"/>
          </a:p>
        </p:txBody>
      </p:sp>
      <p:sp>
        <p:nvSpPr>
          <p:cNvPr id="176" name="Rectangle 175"/>
          <p:cNvSpPr/>
          <p:nvPr/>
        </p:nvSpPr>
        <p:spPr>
          <a:xfrm>
            <a:off x="7856801" y="4856405"/>
            <a:ext cx="293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+</a:t>
            </a:r>
            <a:endParaRPr lang="en-IN" dirty="0"/>
          </a:p>
        </p:txBody>
      </p:sp>
      <p:sp>
        <p:nvSpPr>
          <p:cNvPr id="177" name="Rectangle 176"/>
          <p:cNvSpPr/>
          <p:nvPr/>
        </p:nvSpPr>
        <p:spPr>
          <a:xfrm>
            <a:off x="8094913" y="4979076"/>
            <a:ext cx="16129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1 1 0 0 0 0 1 1</a:t>
            </a:r>
            <a:endParaRPr lang="en-IN" sz="200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78" name="Straight Connector 177"/>
          <p:cNvCxnSpPr/>
          <p:nvPr/>
        </p:nvCxnSpPr>
        <p:spPr>
          <a:xfrm>
            <a:off x="8140482" y="5323136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ectangle 178"/>
          <p:cNvSpPr/>
          <p:nvPr/>
        </p:nvSpPr>
        <p:spPr>
          <a:xfrm>
            <a:off x="9390407" y="543847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80" name="Rectangle 179"/>
          <p:cNvSpPr/>
          <p:nvPr/>
        </p:nvSpPr>
        <p:spPr>
          <a:xfrm>
            <a:off x="9205887" y="543847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81" name="Rectangle 180"/>
          <p:cNvSpPr/>
          <p:nvPr/>
        </p:nvSpPr>
        <p:spPr>
          <a:xfrm>
            <a:off x="9021367" y="543847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82" name="Rectangle 181"/>
          <p:cNvSpPr/>
          <p:nvPr/>
        </p:nvSpPr>
        <p:spPr>
          <a:xfrm>
            <a:off x="8836847" y="543847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83" name="Rectangle 182"/>
          <p:cNvSpPr/>
          <p:nvPr/>
        </p:nvSpPr>
        <p:spPr>
          <a:xfrm>
            <a:off x="8652327" y="543847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84" name="Rectangle 183"/>
          <p:cNvSpPr/>
          <p:nvPr/>
        </p:nvSpPr>
        <p:spPr>
          <a:xfrm>
            <a:off x="8467807" y="543847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85" name="Rectangle 184"/>
          <p:cNvSpPr/>
          <p:nvPr/>
        </p:nvSpPr>
        <p:spPr>
          <a:xfrm>
            <a:off x="8283287" y="543847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0</a:t>
            </a:r>
          </a:p>
        </p:txBody>
      </p:sp>
      <p:sp>
        <p:nvSpPr>
          <p:cNvPr id="186" name="Rectangle 185"/>
          <p:cNvSpPr/>
          <p:nvPr/>
        </p:nvSpPr>
        <p:spPr>
          <a:xfrm>
            <a:off x="8098767" y="543847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0</a:t>
            </a:r>
          </a:p>
        </p:txBody>
      </p:sp>
      <p:sp>
        <p:nvSpPr>
          <p:cNvPr id="187" name="Rectangle 186"/>
          <p:cNvSpPr/>
          <p:nvPr/>
        </p:nvSpPr>
        <p:spPr>
          <a:xfrm>
            <a:off x="8118396" y="4604088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88" name="Rectangle 187"/>
          <p:cNvSpPr/>
          <p:nvPr/>
        </p:nvSpPr>
        <p:spPr>
          <a:xfrm>
            <a:off x="7935918" y="4612336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89" name="Rectangle 188"/>
          <p:cNvSpPr/>
          <p:nvPr/>
        </p:nvSpPr>
        <p:spPr>
          <a:xfrm>
            <a:off x="6171232" y="5551211"/>
            <a:ext cx="14766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/>
              <a:t>Add carry-bit</a:t>
            </a:r>
            <a:endParaRPr lang="en-IN" sz="2000" dirty="0"/>
          </a:p>
        </p:txBody>
      </p:sp>
      <p:sp>
        <p:nvSpPr>
          <p:cNvPr id="190" name="Rectangle 189"/>
          <p:cNvSpPr/>
          <p:nvPr/>
        </p:nvSpPr>
        <p:spPr>
          <a:xfrm>
            <a:off x="7874705" y="5643373"/>
            <a:ext cx="293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+</a:t>
            </a:r>
            <a:endParaRPr lang="en-IN" dirty="0"/>
          </a:p>
        </p:txBody>
      </p:sp>
      <p:sp>
        <p:nvSpPr>
          <p:cNvPr id="191" name="Rectangle 190"/>
          <p:cNvSpPr/>
          <p:nvPr/>
        </p:nvSpPr>
        <p:spPr>
          <a:xfrm>
            <a:off x="9384667" y="5632356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192" name="Straight Connector 191"/>
          <p:cNvCxnSpPr/>
          <p:nvPr/>
        </p:nvCxnSpPr>
        <p:spPr>
          <a:xfrm>
            <a:off x="8142367" y="5927932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381583" y="591362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94" name="Rectangle 193"/>
          <p:cNvSpPr/>
          <p:nvPr/>
        </p:nvSpPr>
        <p:spPr>
          <a:xfrm>
            <a:off x="9197063" y="591362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95" name="Rectangle 194"/>
          <p:cNvSpPr/>
          <p:nvPr/>
        </p:nvSpPr>
        <p:spPr>
          <a:xfrm>
            <a:off x="9012543" y="591362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96" name="Rectangle 195"/>
          <p:cNvSpPr/>
          <p:nvPr/>
        </p:nvSpPr>
        <p:spPr>
          <a:xfrm>
            <a:off x="8828023" y="591362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97" name="Rectangle 196"/>
          <p:cNvSpPr/>
          <p:nvPr/>
        </p:nvSpPr>
        <p:spPr>
          <a:xfrm>
            <a:off x="8643503" y="591362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98" name="Rectangle 197"/>
          <p:cNvSpPr/>
          <p:nvPr/>
        </p:nvSpPr>
        <p:spPr>
          <a:xfrm>
            <a:off x="8458983" y="591362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99" name="Rectangle 198"/>
          <p:cNvSpPr/>
          <p:nvPr/>
        </p:nvSpPr>
        <p:spPr>
          <a:xfrm>
            <a:off x="8274463" y="591362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0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8089943" y="591362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0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9202884" y="5244183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02" name="Rectangle 201"/>
          <p:cNvSpPr/>
          <p:nvPr/>
        </p:nvSpPr>
        <p:spPr>
          <a:xfrm>
            <a:off x="9012543" y="5256203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03" name="Rectangle 202"/>
          <p:cNvSpPr/>
          <p:nvPr/>
        </p:nvSpPr>
        <p:spPr>
          <a:xfrm>
            <a:off x="6171232" y="6098290"/>
            <a:ext cx="12410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 smtClean="0"/>
              <a:t>Checksum</a:t>
            </a:r>
          </a:p>
        </p:txBody>
      </p:sp>
      <p:sp>
        <p:nvSpPr>
          <p:cNvPr id="204" name="Rectangle 203"/>
          <p:cNvSpPr/>
          <p:nvPr/>
        </p:nvSpPr>
        <p:spPr>
          <a:xfrm>
            <a:off x="8054394" y="6133087"/>
            <a:ext cx="16385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 smtClean="0"/>
              <a:t>1 1 0 1 0 0 1 1</a:t>
            </a:r>
            <a:endParaRPr lang="en-IN" sz="2000" b="1" dirty="0"/>
          </a:p>
        </p:txBody>
      </p:sp>
      <p:sp>
        <p:nvSpPr>
          <p:cNvPr id="205" name="Rectangle 204"/>
          <p:cNvSpPr/>
          <p:nvPr/>
        </p:nvSpPr>
        <p:spPr>
          <a:xfrm>
            <a:off x="7864457" y="6034048"/>
            <a:ext cx="293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+</a:t>
            </a:r>
            <a:endParaRPr lang="en-IN" dirty="0"/>
          </a:p>
        </p:txBody>
      </p:sp>
      <p:cxnSp>
        <p:nvCxnSpPr>
          <p:cNvPr id="206" name="Straight Connector 205"/>
          <p:cNvCxnSpPr/>
          <p:nvPr/>
        </p:nvCxnSpPr>
        <p:spPr>
          <a:xfrm>
            <a:off x="8081836" y="6465140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Rectangle 206"/>
          <p:cNvSpPr/>
          <p:nvPr/>
        </p:nvSpPr>
        <p:spPr>
          <a:xfrm>
            <a:off x="8041473" y="6411685"/>
            <a:ext cx="16385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 smtClean="0"/>
              <a:t>1 1 1 1 1 1 1 1</a:t>
            </a:r>
            <a:endParaRPr lang="en-IN" sz="2000" b="1" dirty="0"/>
          </a:p>
        </p:txBody>
      </p:sp>
      <p:sp>
        <p:nvSpPr>
          <p:cNvPr id="10" name="Rectangle 9"/>
          <p:cNvSpPr/>
          <p:nvPr/>
        </p:nvSpPr>
        <p:spPr>
          <a:xfrm>
            <a:off x="9867058" y="5798919"/>
            <a:ext cx="1733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/>
              <a:t>1’s compliment</a:t>
            </a:r>
            <a:endParaRPr lang="en-IN" sz="2000" dirty="0"/>
          </a:p>
        </p:txBody>
      </p:sp>
      <p:sp>
        <p:nvSpPr>
          <p:cNvPr id="209" name="Rectangle 208"/>
          <p:cNvSpPr/>
          <p:nvPr/>
        </p:nvSpPr>
        <p:spPr>
          <a:xfrm>
            <a:off x="9859715" y="6098290"/>
            <a:ext cx="16385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 smtClean="0"/>
              <a:t>0 0 0 0 0 0 0 0</a:t>
            </a:r>
            <a:endParaRPr lang="en-IN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0009490" y="6488668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Accept Data</a:t>
            </a:r>
            <a:endParaRPr lang="en-IN" b="1" dirty="0"/>
          </a:p>
        </p:txBody>
      </p:sp>
      <p:sp>
        <p:nvSpPr>
          <p:cNvPr id="25" name="Rectangle 24"/>
          <p:cNvSpPr/>
          <p:nvPr/>
        </p:nvSpPr>
        <p:spPr>
          <a:xfrm>
            <a:off x="241014" y="3018417"/>
            <a:ext cx="14766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/>
              <a:t>Add carry-bit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35001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2" dur="500" tmFilter="0, 0; .2, .5; .8, .5; 1, 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3" dur="250" autoRev="1" fill="hold"/>
                                        <p:tgtEl>
                                          <p:spTgt spid="1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hold">
                      <p:stCondLst>
                        <p:cond delay="indefinite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3" fill="hold">
                      <p:stCondLst>
                        <p:cond delay="indefinite"/>
                      </p:stCondLst>
                      <p:childTnLst>
                        <p:par>
                          <p:cTn id="434" fill="hold">
                            <p:stCondLst>
                              <p:cond delay="0"/>
                            </p:stCondLst>
                            <p:childTnLst>
                              <p:par>
                                <p:cTn id="4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7" fill="hold">
                      <p:stCondLst>
                        <p:cond delay="indefinite"/>
                      </p:stCondLst>
                      <p:childTnLst>
                        <p:par>
                          <p:cTn id="458" fill="hold">
                            <p:stCondLst>
                              <p:cond delay="0"/>
                            </p:stCondLst>
                            <p:childTnLst>
                              <p:par>
                                <p:cTn id="4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5" fill="hold">
                      <p:stCondLst>
                        <p:cond delay="indefinite"/>
                      </p:stCondLst>
                      <p:childTnLst>
                        <p:par>
                          <p:cTn id="466" fill="hold">
                            <p:stCondLst>
                              <p:cond delay="0"/>
                            </p:stCondLst>
                            <p:childTnLst>
                              <p:par>
                                <p:cTn id="4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9" fill="hold">
                      <p:stCondLst>
                        <p:cond delay="indefinite"/>
                      </p:stCondLst>
                      <p:childTnLst>
                        <p:par>
                          <p:cTn id="470" fill="hold">
                            <p:stCondLst>
                              <p:cond delay="0"/>
                            </p:stCondLst>
                            <p:childTnLst>
                              <p:par>
                                <p:cTn id="4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5" fill="hold">
                      <p:stCondLst>
                        <p:cond delay="indefinite"/>
                      </p:stCondLst>
                      <p:childTnLst>
                        <p:par>
                          <p:cTn id="476" fill="hold">
                            <p:stCondLst>
                              <p:cond delay="0"/>
                            </p:stCondLst>
                            <p:childTnLst>
                              <p:par>
                                <p:cTn id="4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7" fill="hold">
                      <p:stCondLst>
                        <p:cond delay="indefinite"/>
                      </p:stCondLst>
                      <p:childTnLst>
                        <p:par>
                          <p:cTn id="488" fill="hold">
                            <p:stCondLst>
                              <p:cond delay="0"/>
                            </p:stCondLst>
                            <p:childTnLst>
                              <p:par>
                                <p:cTn id="4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9" fill="hold">
                      <p:stCondLst>
                        <p:cond delay="indefinite"/>
                      </p:stCondLst>
                      <p:childTnLst>
                        <p:par>
                          <p:cTn id="500" fill="hold">
                            <p:stCondLst>
                              <p:cond delay="0"/>
                            </p:stCondLst>
                            <p:childTnLst>
                              <p:par>
                                <p:cTn id="5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3" fill="hold">
                      <p:stCondLst>
                        <p:cond delay="indefinite"/>
                      </p:stCondLst>
                      <p:childTnLst>
                        <p:par>
                          <p:cTn id="504" fill="hold">
                            <p:stCondLst>
                              <p:cond delay="0"/>
                            </p:stCondLst>
                            <p:childTnLst>
                              <p:par>
                                <p:cTn id="5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7" fill="hold">
                      <p:stCondLst>
                        <p:cond delay="indefinite"/>
                      </p:stCondLst>
                      <p:childTnLst>
                        <p:par>
                          <p:cTn id="508" fill="hold">
                            <p:stCondLst>
                              <p:cond delay="0"/>
                            </p:stCondLst>
                            <p:childTnLst>
                              <p:par>
                                <p:cTn id="5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3" fill="hold">
                      <p:stCondLst>
                        <p:cond delay="indefinite"/>
                      </p:stCondLst>
                      <p:childTnLst>
                        <p:par>
                          <p:cTn id="514" fill="hold">
                            <p:stCondLst>
                              <p:cond delay="0"/>
                            </p:stCondLst>
                            <p:childTnLst>
                              <p:par>
                                <p:cTn id="5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7" fill="hold">
                      <p:stCondLst>
                        <p:cond delay="indefinite"/>
                      </p:stCondLst>
                      <p:childTnLst>
                        <p:par>
                          <p:cTn id="518" fill="hold">
                            <p:stCondLst>
                              <p:cond delay="0"/>
                            </p:stCondLst>
                            <p:childTnLst>
                              <p:par>
                                <p:cTn id="5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1" fill="hold">
                      <p:stCondLst>
                        <p:cond delay="indefinite"/>
                      </p:stCondLst>
                      <p:childTnLst>
                        <p:par>
                          <p:cTn id="522" fill="hold">
                            <p:stCondLst>
                              <p:cond delay="0"/>
                            </p:stCondLst>
                            <p:childTnLst>
                              <p:par>
                                <p:cTn id="5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5" fill="hold">
                      <p:stCondLst>
                        <p:cond delay="indefinite"/>
                      </p:stCondLst>
                      <p:childTnLst>
                        <p:par>
                          <p:cTn id="526" fill="hold">
                            <p:stCondLst>
                              <p:cond delay="0"/>
                            </p:stCondLst>
                            <p:childTnLst>
                              <p:par>
                                <p:cTn id="5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9" fill="hold">
                      <p:stCondLst>
                        <p:cond delay="indefinite"/>
                      </p:stCondLst>
                      <p:childTnLst>
                        <p:par>
                          <p:cTn id="530" fill="hold">
                            <p:stCondLst>
                              <p:cond delay="0"/>
                            </p:stCondLst>
                            <p:childTnLst>
                              <p:par>
                                <p:cTn id="5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3" fill="hold">
                      <p:stCondLst>
                        <p:cond delay="indefinite"/>
                      </p:stCondLst>
                      <p:childTnLst>
                        <p:par>
                          <p:cTn id="534" fill="hold">
                            <p:stCondLst>
                              <p:cond delay="0"/>
                            </p:stCondLst>
                            <p:childTnLst>
                              <p:par>
                                <p:cTn id="5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7" fill="hold">
                      <p:stCondLst>
                        <p:cond delay="indefinite"/>
                      </p:stCondLst>
                      <p:childTnLst>
                        <p:par>
                          <p:cTn id="538" fill="hold">
                            <p:stCondLst>
                              <p:cond delay="0"/>
                            </p:stCondLst>
                            <p:childTnLst>
                              <p:par>
                                <p:cTn id="5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1" fill="hold">
                      <p:stCondLst>
                        <p:cond delay="indefinite"/>
                      </p:stCondLst>
                      <p:childTnLst>
                        <p:par>
                          <p:cTn id="542" fill="hold">
                            <p:stCondLst>
                              <p:cond delay="0"/>
                            </p:stCondLst>
                            <p:childTnLst>
                              <p:par>
                                <p:cTn id="5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5" fill="hold">
                      <p:stCondLst>
                        <p:cond delay="indefinite"/>
                      </p:stCondLst>
                      <p:childTnLst>
                        <p:par>
                          <p:cTn id="546" fill="hold">
                            <p:stCondLst>
                              <p:cond delay="0"/>
                            </p:stCondLst>
                            <p:childTnLst>
                              <p:par>
                                <p:cTn id="5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1" fill="hold">
                      <p:stCondLst>
                        <p:cond delay="indefinite"/>
                      </p:stCondLst>
                      <p:childTnLst>
                        <p:par>
                          <p:cTn id="552" fill="hold">
                            <p:stCondLst>
                              <p:cond delay="0"/>
                            </p:stCondLst>
                            <p:childTnLst>
                              <p:par>
                                <p:cTn id="5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7" fill="hold">
                      <p:stCondLst>
                        <p:cond delay="indefinite"/>
                      </p:stCondLst>
                      <p:childTnLst>
                        <p:par>
                          <p:cTn id="558" fill="hold">
                            <p:stCondLst>
                              <p:cond delay="0"/>
                            </p:stCondLst>
                            <p:childTnLst>
                              <p:par>
                                <p:cTn id="5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5" fill="hold">
                      <p:stCondLst>
                        <p:cond delay="indefinite"/>
                      </p:stCondLst>
                      <p:childTnLst>
                        <p:par>
                          <p:cTn id="566" fill="hold">
                            <p:stCondLst>
                              <p:cond delay="0"/>
                            </p:stCondLst>
                            <p:childTnLst>
                              <p:par>
                                <p:cTn id="5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9" fill="hold">
                      <p:stCondLst>
                        <p:cond delay="indefinite"/>
                      </p:stCondLst>
                      <p:childTnLst>
                        <p:par>
                          <p:cTn id="570" fill="hold">
                            <p:stCondLst>
                              <p:cond delay="0"/>
                            </p:stCondLst>
                            <p:childTnLst>
                              <p:par>
                                <p:cTn id="5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5" fill="hold">
                      <p:stCondLst>
                        <p:cond delay="indefinite"/>
                      </p:stCondLst>
                      <p:childTnLst>
                        <p:par>
                          <p:cTn id="576" fill="hold">
                            <p:stCondLst>
                              <p:cond delay="0"/>
                            </p:stCondLst>
                            <p:childTnLst>
                              <p:par>
                                <p:cTn id="5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1" fill="hold">
                      <p:stCondLst>
                        <p:cond delay="indefinite"/>
                      </p:stCondLst>
                      <p:childTnLst>
                        <p:par>
                          <p:cTn id="582" fill="hold">
                            <p:stCondLst>
                              <p:cond delay="0"/>
                            </p:stCondLst>
                            <p:childTnLst>
                              <p:par>
                                <p:cTn id="5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5" fill="hold">
                      <p:stCondLst>
                        <p:cond delay="indefinite"/>
                      </p:stCondLst>
                      <p:childTnLst>
                        <p:par>
                          <p:cTn id="586" fill="hold">
                            <p:stCondLst>
                              <p:cond delay="0"/>
                            </p:stCondLst>
                            <p:childTnLst>
                              <p:par>
                                <p:cTn id="5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9" fill="hold">
                      <p:stCondLst>
                        <p:cond delay="indefinite"/>
                      </p:stCondLst>
                      <p:childTnLst>
                        <p:par>
                          <p:cTn id="590" fill="hold">
                            <p:stCondLst>
                              <p:cond delay="0"/>
                            </p:stCondLst>
                            <p:childTnLst>
                              <p:par>
                                <p:cTn id="5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3" fill="hold">
                      <p:stCondLst>
                        <p:cond delay="indefinite"/>
                      </p:stCondLst>
                      <p:childTnLst>
                        <p:par>
                          <p:cTn id="594" fill="hold">
                            <p:stCondLst>
                              <p:cond delay="0"/>
                            </p:stCondLst>
                            <p:childTnLst>
                              <p:par>
                                <p:cTn id="5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7" fill="hold">
                      <p:stCondLst>
                        <p:cond delay="indefinite"/>
                      </p:stCondLst>
                      <p:childTnLst>
                        <p:par>
                          <p:cTn id="598" fill="hold">
                            <p:stCondLst>
                              <p:cond delay="0"/>
                            </p:stCondLst>
                            <p:childTnLst>
                              <p:par>
                                <p:cTn id="5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1" fill="hold">
                      <p:stCondLst>
                        <p:cond delay="indefinite"/>
                      </p:stCondLst>
                      <p:childTnLst>
                        <p:par>
                          <p:cTn id="602" fill="hold">
                            <p:stCondLst>
                              <p:cond delay="0"/>
                            </p:stCondLst>
                            <p:childTnLst>
                              <p:par>
                                <p:cTn id="6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5" fill="hold">
                      <p:stCondLst>
                        <p:cond delay="indefinite"/>
                      </p:stCondLst>
                      <p:childTnLst>
                        <p:par>
                          <p:cTn id="606" fill="hold">
                            <p:stCondLst>
                              <p:cond delay="0"/>
                            </p:stCondLst>
                            <p:childTnLst>
                              <p:par>
                                <p:cTn id="6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9" fill="hold">
                      <p:stCondLst>
                        <p:cond delay="indefinite"/>
                      </p:stCondLst>
                      <p:childTnLst>
                        <p:par>
                          <p:cTn id="610" fill="hold">
                            <p:stCondLst>
                              <p:cond delay="0"/>
                            </p:stCondLst>
                            <p:childTnLst>
                              <p:par>
                                <p:cTn id="6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3" fill="hold">
                      <p:stCondLst>
                        <p:cond delay="indefinite"/>
                      </p:stCondLst>
                      <p:childTnLst>
                        <p:par>
                          <p:cTn id="614" fill="hold">
                            <p:stCondLst>
                              <p:cond delay="0"/>
                            </p:stCondLst>
                            <p:childTnLst>
                              <p:par>
                                <p:cTn id="6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6" dur="500" tmFilter="0, 0; .2, .5; .8, .5; 1, 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7" dur="250" autoRev="1" fill="hold"/>
                                        <p:tgtEl>
                                          <p:spTgt spid="2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0" fill="hold">
                      <p:stCondLst>
                        <p:cond delay="indefinite"/>
                      </p:stCondLst>
                      <p:childTnLst>
                        <p:par>
                          <p:cTn id="621" fill="hold">
                            <p:stCondLst>
                              <p:cond delay="0"/>
                            </p:stCondLst>
                            <p:childTnLst>
                              <p:par>
                                <p:cTn id="6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4" fill="hold">
                      <p:stCondLst>
                        <p:cond delay="indefinite"/>
                      </p:stCondLst>
                      <p:childTnLst>
                        <p:par>
                          <p:cTn id="625" fill="hold">
                            <p:stCondLst>
                              <p:cond delay="0"/>
                            </p:stCondLst>
                            <p:childTnLst>
                              <p:par>
                                <p:cTn id="6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8" fill="hold">
                      <p:stCondLst>
                        <p:cond delay="indefinite"/>
                      </p:stCondLst>
                      <p:childTnLst>
                        <p:par>
                          <p:cTn id="629" fill="hold">
                            <p:stCondLst>
                              <p:cond delay="0"/>
                            </p:stCondLst>
                            <p:childTnLst>
                              <p:par>
                                <p:cTn id="63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1" dur="500" tmFilter="0, 0; .2, .5; .8, .5; 1, 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2" dur="250" autoRev="1" fill="hold"/>
                                        <p:tgtEl>
                                          <p:spTgt spid="20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3" fill="hold">
                      <p:stCondLst>
                        <p:cond delay="indefinite"/>
                      </p:stCondLst>
                      <p:childTnLst>
                        <p:par>
                          <p:cTn id="634" fill="hold">
                            <p:stCondLst>
                              <p:cond delay="0"/>
                            </p:stCondLst>
                            <p:childTnLst>
                              <p:par>
                                <p:cTn id="6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9" fill="hold">
                      <p:stCondLst>
                        <p:cond delay="indefinite"/>
                      </p:stCondLst>
                      <p:childTnLst>
                        <p:par>
                          <p:cTn id="640" fill="hold">
                            <p:stCondLst>
                              <p:cond delay="0"/>
                            </p:stCondLst>
                            <p:childTnLst>
                              <p:par>
                                <p:cTn id="6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3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44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5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6" grpId="0"/>
      <p:bldP spid="28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1" grpId="0"/>
      <p:bldP spid="53" grpId="0"/>
      <p:bldP spid="54" grpId="0"/>
      <p:bldP spid="55" grpId="0"/>
      <p:bldP spid="56" grpId="0"/>
      <p:bldP spid="57" grpId="0"/>
      <p:bldP spid="59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0" grpId="1"/>
      <p:bldP spid="121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3" grpId="0"/>
      <p:bldP spid="134" grpId="0"/>
      <p:bldP spid="136" grpId="0"/>
      <p:bldP spid="137" grpId="0"/>
      <p:bldP spid="138" grpId="0"/>
      <p:bldP spid="139" grpId="0"/>
      <p:bldP spid="140" grpId="0"/>
      <p:bldP spid="141" grpId="0"/>
      <p:bldP spid="142" grpId="0"/>
      <p:bldP spid="143" grpId="0"/>
      <p:bldP spid="144" grpId="0"/>
      <p:bldP spid="145" grpId="0"/>
      <p:bldP spid="146" grpId="0"/>
      <p:bldP spid="148" grpId="0"/>
      <p:bldP spid="149" grpId="0"/>
      <p:bldP spid="150" grpId="0"/>
      <p:bldP spid="151" grpId="0"/>
      <p:bldP spid="152" grpId="0"/>
      <p:bldP spid="153" grpId="0"/>
      <p:bldP spid="154" grpId="0"/>
      <p:bldP spid="155" grpId="0"/>
      <p:bldP spid="156" grpId="0"/>
      <p:bldP spid="157" grpId="0"/>
      <p:bldP spid="158" grpId="0"/>
      <p:bldP spid="159" grpId="0"/>
      <p:bldP spid="160" grpId="0"/>
      <p:bldP spid="161" grpId="0"/>
      <p:bldP spid="162" grpId="0"/>
      <p:bldP spid="164" grpId="0"/>
      <p:bldP spid="165" grpId="0"/>
      <p:bldP spid="166" grpId="0"/>
      <p:bldP spid="167" grpId="0"/>
      <p:bldP spid="168" grpId="0"/>
      <p:bldP spid="169" grpId="0"/>
      <p:bldP spid="170" grpId="0"/>
      <p:bldP spid="171" grpId="0"/>
      <p:bldP spid="172" grpId="0"/>
      <p:bldP spid="173" grpId="0"/>
      <p:bldP spid="174" grpId="0"/>
      <p:bldP spid="175" grpId="0"/>
      <p:bldP spid="176" grpId="0"/>
      <p:bldP spid="177" grpId="0"/>
      <p:bldP spid="179" grpId="0"/>
      <p:bldP spid="180" grpId="0"/>
      <p:bldP spid="181" grpId="0"/>
      <p:bldP spid="182" grpId="0"/>
      <p:bldP spid="183" grpId="0"/>
      <p:bldP spid="184" grpId="0"/>
      <p:bldP spid="185" grpId="0"/>
      <p:bldP spid="186" grpId="0"/>
      <p:bldP spid="187" grpId="0"/>
      <p:bldP spid="188" grpId="0"/>
      <p:bldP spid="189" grpId="0"/>
      <p:bldP spid="190" grpId="0"/>
      <p:bldP spid="191" grpId="0"/>
      <p:bldP spid="193" grpId="0"/>
      <p:bldP spid="194" grpId="0"/>
      <p:bldP spid="195" grpId="0"/>
      <p:bldP spid="196" grpId="0"/>
      <p:bldP spid="197" grpId="0"/>
      <p:bldP spid="198" grpId="0"/>
      <p:bldP spid="199" grpId="0"/>
      <p:bldP spid="200" grpId="0"/>
      <p:bldP spid="201" grpId="0"/>
      <p:bldP spid="202" grpId="0"/>
      <p:bldP spid="203" grpId="0"/>
      <p:bldP spid="204" grpId="0"/>
      <p:bldP spid="204" grpId="1"/>
      <p:bldP spid="205" grpId="0"/>
      <p:bldP spid="207" grpId="0"/>
      <p:bldP spid="207" grpId="1"/>
      <p:bldP spid="10" grpId="0"/>
      <p:bldP spid="209" grpId="0"/>
      <p:bldP spid="12" grpId="0"/>
      <p:bldP spid="12" grpId="1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/>
          <a:lstStyle/>
          <a:p>
            <a:r>
              <a:rPr lang="en-IN" sz="3200" dirty="0" smtClean="0">
                <a:solidFill>
                  <a:schemeClr val="tx1"/>
                </a:solidFill>
              </a:rPr>
              <a:t>Checksum: Example with </a:t>
            </a:r>
            <a:r>
              <a:rPr lang="en-IN" sz="3200" dirty="0" smtClean="0">
                <a:solidFill>
                  <a:srgbClr val="FF0000"/>
                </a:solidFill>
              </a:rPr>
              <a:t>Error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509588"/>
            <a:ext cx="11928475" cy="5591175"/>
          </a:xfrm>
        </p:spPr>
        <p:txBody>
          <a:bodyPr/>
          <a:lstStyle/>
          <a:p>
            <a:r>
              <a:rPr lang="en-US" dirty="0" smtClean="0"/>
              <a:t>Given frames, where k=4 and m=8</a:t>
            </a:r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706673" y="166112"/>
          <a:ext cx="2150035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3929"/>
                <a:gridCol w="11161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673BBA"/>
                          </a:solidFill>
                        </a:rPr>
                        <a:t>Frame 1</a:t>
                      </a:r>
                      <a:endParaRPr lang="en-IN" dirty="0">
                        <a:solidFill>
                          <a:srgbClr val="673BBA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673BBA"/>
                          </a:solidFill>
                        </a:rPr>
                        <a:t>11001100</a:t>
                      </a:r>
                      <a:endParaRPr lang="en-IN" dirty="0" smtClean="0">
                        <a:solidFill>
                          <a:srgbClr val="673BBA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706672" y="536952"/>
          <a:ext cx="2150035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3929"/>
                <a:gridCol w="11161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Frame 2</a:t>
                      </a:r>
                      <a:endParaRPr lang="en-IN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10101010</a:t>
                      </a:r>
                      <a:endParaRPr lang="en-IN" dirty="0" smtClean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8856708" y="166112"/>
          <a:ext cx="2150035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3929"/>
                <a:gridCol w="11161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Frame 3</a:t>
                      </a:r>
                      <a:endParaRPr lang="en-IN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11110000</a:t>
                      </a:r>
                      <a:endParaRPr lang="en-IN" dirty="0" smtClean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8856707" y="536952"/>
          <a:ext cx="2150035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3929"/>
                <a:gridCol w="11161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Frame 4</a:t>
                      </a:r>
                      <a:endParaRPr lang="en-IN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11000011</a:t>
                      </a:r>
                      <a:endParaRPr lang="en-IN" dirty="0" smtClean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92098" y="1403403"/>
          <a:ext cx="1182702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13513"/>
                <a:gridCol w="591351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Sender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Receiver</a:t>
                      </a:r>
                      <a:endParaRPr lang="en-IN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92097" y="1774243"/>
          <a:ext cx="5905503" cy="50837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05503"/>
              </a:tblGrid>
              <a:tr h="5083757">
                <a:tc>
                  <a:txBody>
                    <a:bodyPr/>
                    <a:lstStyle/>
                    <a:p>
                      <a:endParaRPr lang="en-US" sz="2000" dirty="0" smtClean="0"/>
                    </a:p>
                    <a:p>
                      <a:r>
                        <a:rPr lang="en-US" sz="2000" dirty="0" smtClean="0"/>
                        <a:t>Frame 1: 	</a:t>
                      </a:r>
                      <a:r>
                        <a:rPr lang="en-US" sz="2000" dirty="0" smtClean="0">
                          <a:solidFill>
                            <a:srgbClr val="673BBA"/>
                          </a:solidFill>
                        </a:rPr>
                        <a:t>1 1 0 0 1 1 0 0</a:t>
                      </a:r>
                      <a:endParaRPr lang="en-US" sz="2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Frame 2: 	</a:t>
                      </a:r>
                      <a:r>
                        <a:rPr lang="en-US" sz="20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1 0 1 0 1 0 1 0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 smtClean="0">
                          <a:solidFill>
                            <a:schemeClr val="tx1"/>
                          </a:solidFill>
                        </a:rPr>
                        <a:t>Ans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Add carry-bit</a:t>
                      </a:r>
                      <a:endParaRPr lang="en-IN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928708" y="2202252"/>
            <a:ext cx="293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+</a:t>
            </a:r>
            <a:endParaRPr lang="en-IN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2222378" y="2760269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419460" y="271864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234940" y="271864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050420" y="271864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865900" y="271864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667958" y="183292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681380" y="271864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496860" y="271864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312340" y="271864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127820" y="271864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961294" y="1838331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926410" y="2854340"/>
            <a:ext cx="293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+</a:t>
            </a:r>
            <a:endParaRPr lang="en-IN" dirty="0"/>
          </a:p>
        </p:txBody>
      </p:sp>
      <p:sp>
        <p:nvSpPr>
          <p:cNvPr id="26" name="Rectangle 25"/>
          <p:cNvSpPr/>
          <p:nvPr/>
        </p:nvSpPr>
        <p:spPr>
          <a:xfrm>
            <a:off x="3419521" y="2994439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2187860" y="3362160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50558" y="349786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266038" y="349786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081518" y="349786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2896998" y="349786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712478" y="349786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527958" y="349786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2343438" y="349786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2172498" y="3506676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0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23194" y="3728063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Frame </a:t>
            </a:r>
            <a:r>
              <a:rPr lang="en-US" dirty="0" smtClean="0"/>
              <a:t>3: </a:t>
            </a:r>
            <a:endParaRPr lang="en-IN" dirty="0"/>
          </a:p>
        </p:txBody>
      </p:sp>
      <p:sp>
        <p:nvSpPr>
          <p:cNvPr id="38" name="Rectangle 37"/>
          <p:cNvSpPr/>
          <p:nvPr/>
        </p:nvSpPr>
        <p:spPr>
          <a:xfrm>
            <a:off x="1957508" y="3658766"/>
            <a:ext cx="293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+</a:t>
            </a:r>
            <a:endParaRPr lang="en-IN" dirty="0"/>
          </a:p>
        </p:txBody>
      </p:sp>
      <p:sp>
        <p:nvSpPr>
          <p:cNvPr id="39" name="Rectangle 38"/>
          <p:cNvSpPr/>
          <p:nvPr/>
        </p:nvSpPr>
        <p:spPr>
          <a:xfrm>
            <a:off x="2158918" y="3734714"/>
            <a:ext cx="16129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1 1 1 1 0 0 0 0</a:t>
            </a:r>
            <a:endParaRPr lang="en-IN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2218958" y="4079581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451149" y="4174689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3266629" y="4174689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3082109" y="4174689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897589" y="4174689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0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713069" y="4174689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0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528549" y="4174689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2344029" y="4174689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173089" y="4183505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2527117" y="3274146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335738" y="3281706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178798" y="3287015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1969945" y="329962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231804" y="4389481"/>
            <a:ext cx="14766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/>
              <a:t>Add carry-bit</a:t>
            </a:r>
            <a:endParaRPr lang="en-IN" sz="2000" dirty="0"/>
          </a:p>
        </p:txBody>
      </p:sp>
      <p:sp>
        <p:nvSpPr>
          <p:cNvPr id="57" name="Rectangle 56"/>
          <p:cNvSpPr/>
          <p:nvPr/>
        </p:nvSpPr>
        <p:spPr>
          <a:xfrm>
            <a:off x="1935277" y="4387514"/>
            <a:ext cx="293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+</a:t>
            </a:r>
            <a:endParaRPr lang="en-IN" dirty="0"/>
          </a:p>
        </p:txBody>
      </p:sp>
      <p:sp>
        <p:nvSpPr>
          <p:cNvPr id="59" name="Rectangle 58"/>
          <p:cNvSpPr/>
          <p:nvPr/>
        </p:nvSpPr>
        <p:spPr>
          <a:xfrm>
            <a:off x="3445239" y="437649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>
            <a:off x="2202939" y="4672073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3488743" y="477318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0</a:t>
            </a:r>
          </a:p>
        </p:txBody>
      </p:sp>
      <p:sp>
        <p:nvSpPr>
          <p:cNvPr id="80" name="Rectangle 79"/>
          <p:cNvSpPr/>
          <p:nvPr/>
        </p:nvSpPr>
        <p:spPr>
          <a:xfrm>
            <a:off x="3304223" y="477318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3119703" y="477318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2935183" y="477318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2750663" y="477318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2566143" y="477318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2381623" y="477318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2197103" y="477318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0</a:t>
            </a:r>
          </a:p>
        </p:txBody>
      </p:sp>
      <p:sp>
        <p:nvSpPr>
          <p:cNvPr id="87" name="Rectangle 86"/>
          <p:cNvSpPr/>
          <p:nvPr/>
        </p:nvSpPr>
        <p:spPr>
          <a:xfrm>
            <a:off x="3260719" y="4001281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3079154" y="399539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2891679" y="4001281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323194" y="4992826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Frame </a:t>
            </a:r>
            <a:r>
              <a:rPr lang="en-US" dirty="0" smtClean="0"/>
              <a:t>4: </a:t>
            </a:r>
            <a:endParaRPr lang="en-IN" dirty="0"/>
          </a:p>
        </p:txBody>
      </p:sp>
      <p:sp>
        <p:nvSpPr>
          <p:cNvPr id="91" name="Rectangle 90"/>
          <p:cNvSpPr/>
          <p:nvPr/>
        </p:nvSpPr>
        <p:spPr>
          <a:xfrm>
            <a:off x="1935277" y="4856405"/>
            <a:ext cx="293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+</a:t>
            </a:r>
            <a:endParaRPr lang="en-IN" dirty="0"/>
          </a:p>
        </p:txBody>
      </p:sp>
      <p:sp>
        <p:nvSpPr>
          <p:cNvPr id="92" name="Rectangle 91"/>
          <p:cNvSpPr/>
          <p:nvPr/>
        </p:nvSpPr>
        <p:spPr>
          <a:xfrm>
            <a:off x="2173389" y="4979076"/>
            <a:ext cx="16129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1 1 0 0 0 0 1 1</a:t>
            </a:r>
            <a:endParaRPr lang="en-IN" sz="200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93" name="Straight Connector 92"/>
          <p:cNvCxnSpPr/>
          <p:nvPr/>
        </p:nvCxnSpPr>
        <p:spPr>
          <a:xfrm>
            <a:off x="2218958" y="5323136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3468883" y="543847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6" name="Rectangle 95"/>
          <p:cNvSpPr/>
          <p:nvPr/>
        </p:nvSpPr>
        <p:spPr>
          <a:xfrm>
            <a:off x="3284363" y="543847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7" name="Rectangle 96"/>
          <p:cNvSpPr/>
          <p:nvPr/>
        </p:nvSpPr>
        <p:spPr>
          <a:xfrm>
            <a:off x="3099843" y="543847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2915323" y="543847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2730803" y="543847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00" name="Rectangle 99"/>
          <p:cNvSpPr/>
          <p:nvPr/>
        </p:nvSpPr>
        <p:spPr>
          <a:xfrm>
            <a:off x="2546283" y="543847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01" name="Rectangle 100"/>
          <p:cNvSpPr/>
          <p:nvPr/>
        </p:nvSpPr>
        <p:spPr>
          <a:xfrm>
            <a:off x="2361763" y="543847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0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2177243" y="543847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0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2196872" y="4604088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04" name="Rectangle 103"/>
          <p:cNvSpPr/>
          <p:nvPr/>
        </p:nvSpPr>
        <p:spPr>
          <a:xfrm>
            <a:off x="2014394" y="4612336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05" name="Rectangle 104"/>
          <p:cNvSpPr/>
          <p:nvPr/>
        </p:nvSpPr>
        <p:spPr>
          <a:xfrm>
            <a:off x="249708" y="5551211"/>
            <a:ext cx="14766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/>
              <a:t>Add carry-bit</a:t>
            </a:r>
            <a:endParaRPr lang="en-IN" sz="2000" dirty="0"/>
          </a:p>
        </p:txBody>
      </p:sp>
      <p:sp>
        <p:nvSpPr>
          <p:cNvPr id="106" name="Rectangle 105"/>
          <p:cNvSpPr/>
          <p:nvPr/>
        </p:nvSpPr>
        <p:spPr>
          <a:xfrm>
            <a:off x="1953181" y="5643373"/>
            <a:ext cx="293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+</a:t>
            </a:r>
            <a:endParaRPr lang="en-IN" dirty="0"/>
          </a:p>
        </p:txBody>
      </p:sp>
      <p:sp>
        <p:nvSpPr>
          <p:cNvPr id="107" name="Rectangle 106"/>
          <p:cNvSpPr/>
          <p:nvPr/>
        </p:nvSpPr>
        <p:spPr>
          <a:xfrm>
            <a:off x="3463143" y="5632356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108" name="Straight Connector 107"/>
          <p:cNvCxnSpPr/>
          <p:nvPr/>
        </p:nvCxnSpPr>
        <p:spPr>
          <a:xfrm>
            <a:off x="2220843" y="5927932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/>
          <p:cNvSpPr/>
          <p:nvPr/>
        </p:nvSpPr>
        <p:spPr>
          <a:xfrm>
            <a:off x="3460059" y="591362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10" name="Rectangle 109"/>
          <p:cNvSpPr/>
          <p:nvPr/>
        </p:nvSpPr>
        <p:spPr>
          <a:xfrm>
            <a:off x="3275539" y="591362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11" name="Rectangle 110"/>
          <p:cNvSpPr/>
          <p:nvPr/>
        </p:nvSpPr>
        <p:spPr>
          <a:xfrm>
            <a:off x="3091019" y="591362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2906499" y="591362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2721979" y="591362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14" name="Rectangle 113"/>
          <p:cNvSpPr/>
          <p:nvPr/>
        </p:nvSpPr>
        <p:spPr>
          <a:xfrm>
            <a:off x="2537459" y="591362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5" name="Rectangle 114"/>
          <p:cNvSpPr/>
          <p:nvPr/>
        </p:nvSpPr>
        <p:spPr>
          <a:xfrm>
            <a:off x="2352939" y="591362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0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168419" y="591362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0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3281360" y="5244183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3091019" y="5256203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9" name="Rectangle 118"/>
          <p:cNvSpPr/>
          <p:nvPr/>
        </p:nvSpPr>
        <p:spPr>
          <a:xfrm>
            <a:off x="249708" y="6098290"/>
            <a:ext cx="17331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 smtClean="0"/>
              <a:t>Checksum</a:t>
            </a:r>
          </a:p>
          <a:p>
            <a:pPr>
              <a:defRPr/>
            </a:pPr>
            <a:r>
              <a:rPr lang="en-US" sz="2000" dirty="0" smtClean="0"/>
              <a:t>1’s compliment</a:t>
            </a:r>
            <a:endParaRPr lang="en-IN" sz="2000" dirty="0"/>
          </a:p>
        </p:txBody>
      </p:sp>
      <p:sp>
        <p:nvSpPr>
          <p:cNvPr id="120" name="Rectangle 119"/>
          <p:cNvSpPr/>
          <p:nvPr/>
        </p:nvSpPr>
        <p:spPr>
          <a:xfrm>
            <a:off x="2177243" y="6350455"/>
            <a:ext cx="16385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 smtClean="0"/>
              <a:t>1 1 0 1 0 0 1 1</a:t>
            </a:r>
            <a:endParaRPr lang="en-IN" sz="2000" b="1" dirty="0"/>
          </a:p>
        </p:txBody>
      </p:sp>
      <p:graphicFrame>
        <p:nvGraphicFramePr>
          <p:cNvPr id="94" name="Table 93"/>
          <p:cNvGraphicFramePr>
            <a:graphicFrameLocks noGrp="1"/>
          </p:cNvGraphicFramePr>
          <p:nvPr/>
        </p:nvGraphicFramePr>
        <p:xfrm>
          <a:off x="6213621" y="1774243"/>
          <a:ext cx="5905503" cy="50837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05503"/>
              </a:tblGrid>
              <a:tr h="5083757">
                <a:tc>
                  <a:txBody>
                    <a:bodyPr/>
                    <a:lstStyle/>
                    <a:p>
                      <a:endParaRPr lang="en-US" sz="2000" dirty="0" smtClean="0"/>
                    </a:p>
                    <a:p>
                      <a:r>
                        <a:rPr lang="en-US" sz="2000" dirty="0" smtClean="0"/>
                        <a:t>Frame 1: 	</a:t>
                      </a:r>
                      <a:r>
                        <a:rPr lang="en-US" sz="2000" dirty="0" smtClean="0">
                          <a:solidFill>
                            <a:srgbClr val="673BBA"/>
                          </a:solidFill>
                        </a:rPr>
                        <a:t>1 1 0 0 1 1 0 0</a:t>
                      </a:r>
                      <a:endParaRPr lang="en-US" sz="2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Frame 2: 	</a:t>
                      </a:r>
                      <a:r>
                        <a:rPr lang="en-US" sz="20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1 0 1 0 1 0 1 0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 smtClean="0">
                          <a:solidFill>
                            <a:schemeClr val="tx1"/>
                          </a:solidFill>
                        </a:rPr>
                        <a:t>Ans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Add carry-bit</a:t>
                      </a:r>
                      <a:endParaRPr lang="en-IN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1" name="Rectangle 120"/>
          <p:cNvSpPr/>
          <p:nvPr/>
        </p:nvSpPr>
        <p:spPr>
          <a:xfrm>
            <a:off x="7850232" y="2202252"/>
            <a:ext cx="293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+</a:t>
            </a:r>
            <a:endParaRPr lang="en-IN" dirty="0"/>
          </a:p>
        </p:txBody>
      </p:sp>
      <p:cxnSp>
        <p:nvCxnSpPr>
          <p:cNvPr id="122" name="Straight Connector 121"/>
          <p:cNvCxnSpPr/>
          <p:nvPr/>
        </p:nvCxnSpPr>
        <p:spPr>
          <a:xfrm>
            <a:off x="8143902" y="2760269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/>
          <p:cNvSpPr/>
          <p:nvPr/>
        </p:nvSpPr>
        <p:spPr>
          <a:xfrm>
            <a:off x="9340984" y="271864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0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9156464" y="271864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25" name="Rectangle 124"/>
          <p:cNvSpPr/>
          <p:nvPr/>
        </p:nvSpPr>
        <p:spPr>
          <a:xfrm>
            <a:off x="8971944" y="271864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26" name="Rectangle 125"/>
          <p:cNvSpPr/>
          <p:nvPr/>
        </p:nvSpPr>
        <p:spPr>
          <a:xfrm>
            <a:off x="8787424" y="271864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0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8589482" y="183292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28" name="Rectangle 127"/>
          <p:cNvSpPr/>
          <p:nvPr/>
        </p:nvSpPr>
        <p:spPr>
          <a:xfrm>
            <a:off x="8602904" y="271864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29" name="Rectangle 128"/>
          <p:cNvSpPr/>
          <p:nvPr/>
        </p:nvSpPr>
        <p:spPr>
          <a:xfrm>
            <a:off x="8418384" y="271864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30" name="Rectangle 129"/>
          <p:cNvSpPr/>
          <p:nvPr/>
        </p:nvSpPr>
        <p:spPr>
          <a:xfrm>
            <a:off x="8233864" y="271864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8049344" y="271864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0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7882818" y="1838331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33" name="Rectangle 132"/>
          <p:cNvSpPr/>
          <p:nvPr/>
        </p:nvSpPr>
        <p:spPr>
          <a:xfrm>
            <a:off x="7847934" y="2854340"/>
            <a:ext cx="293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+</a:t>
            </a:r>
            <a:endParaRPr lang="en-IN" dirty="0"/>
          </a:p>
        </p:txBody>
      </p:sp>
      <p:sp>
        <p:nvSpPr>
          <p:cNvPr id="134" name="Rectangle 133"/>
          <p:cNvSpPr/>
          <p:nvPr/>
        </p:nvSpPr>
        <p:spPr>
          <a:xfrm>
            <a:off x="9341045" y="2994439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135" name="Straight Connector 134"/>
          <p:cNvCxnSpPr/>
          <p:nvPr/>
        </p:nvCxnSpPr>
        <p:spPr>
          <a:xfrm>
            <a:off x="8109384" y="3362160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/>
          <p:cNvSpPr/>
          <p:nvPr/>
        </p:nvSpPr>
        <p:spPr>
          <a:xfrm>
            <a:off x="9372082" y="349786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37" name="Rectangle 136"/>
          <p:cNvSpPr/>
          <p:nvPr/>
        </p:nvSpPr>
        <p:spPr>
          <a:xfrm>
            <a:off x="9187562" y="349786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38" name="Rectangle 137"/>
          <p:cNvSpPr/>
          <p:nvPr/>
        </p:nvSpPr>
        <p:spPr>
          <a:xfrm>
            <a:off x="9003042" y="349786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39" name="Rectangle 138"/>
          <p:cNvSpPr/>
          <p:nvPr/>
        </p:nvSpPr>
        <p:spPr>
          <a:xfrm>
            <a:off x="8818522" y="349786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0</a:t>
            </a:r>
          </a:p>
        </p:txBody>
      </p:sp>
      <p:sp>
        <p:nvSpPr>
          <p:cNvPr id="140" name="Rectangle 139"/>
          <p:cNvSpPr/>
          <p:nvPr/>
        </p:nvSpPr>
        <p:spPr>
          <a:xfrm>
            <a:off x="8634002" y="349786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41" name="Rectangle 140"/>
          <p:cNvSpPr/>
          <p:nvPr/>
        </p:nvSpPr>
        <p:spPr>
          <a:xfrm>
            <a:off x="8449482" y="349786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42" name="Rectangle 141"/>
          <p:cNvSpPr/>
          <p:nvPr/>
        </p:nvSpPr>
        <p:spPr>
          <a:xfrm>
            <a:off x="8264962" y="349786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43" name="Rectangle 142"/>
          <p:cNvSpPr/>
          <p:nvPr/>
        </p:nvSpPr>
        <p:spPr>
          <a:xfrm>
            <a:off x="8094022" y="3506676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0</a:t>
            </a:r>
          </a:p>
        </p:txBody>
      </p:sp>
      <p:sp>
        <p:nvSpPr>
          <p:cNvPr id="144" name="Rectangle 143"/>
          <p:cNvSpPr/>
          <p:nvPr/>
        </p:nvSpPr>
        <p:spPr>
          <a:xfrm>
            <a:off x="6244718" y="3728063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Frame </a:t>
            </a:r>
            <a:r>
              <a:rPr lang="en-US" dirty="0" smtClean="0"/>
              <a:t>3: </a:t>
            </a:r>
            <a:endParaRPr lang="en-IN" dirty="0"/>
          </a:p>
        </p:txBody>
      </p:sp>
      <p:sp>
        <p:nvSpPr>
          <p:cNvPr id="145" name="Rectangle 144"/>
          <p:cNvSpPr/>
          <p:nvPr/>
        </p:nvSpPr>
        <p:spPr>
          <a:xfrm>
            <a:off x="7879032" y="3658766"/>
            <a:ext cx="293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+</a:t>
            </a:r>
            <a:endParaRPr lang="en-IN" dirty="0"/>
          </a:p>
        </p:txBody>
      </p:sp>
      <p:sp>
        <p:nvSpPr>
          <p:cNvPr id="146" name="Rectangle 145"/>
          <p:cNvSpPr/>
          <p:nvPr/>
        </p:nvSpPr>
        <p:spPr>
          <a:xfrm>
            <a:off x="8080442" y="3734714"/>
            <a:ext cx="16129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1 1 1 1 0 0 0 0</a:t>
            </a:r>
            <a:endParaRPr lang="en-IN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47" name="Straight Connector 146"/>
          <p:cNvCxnSpPr/>
          <p:nvPr/>
        </p:nvCxnSpPr>
        <p:spPr>
          <a:xfrm>
            <a:off x="8140482" y="4079581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/>
          <p:cNvSpPr/>
          <p:nvPr/>
        </p:nvSpPr>
        <p:spPr>
          <a:xfrm>
            <a:off x="9372673" y="4174689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49" name="Rectangle 148"/>
          <p:cNvSpPr/>
          <p:nvPr/>
        </p:nvSpPr>
        <p:spPr>
          <a:xfrm>
            <a:off x="9188153" y="4174689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50" name="Rectangle 149"/>
          <p:cNvSpPr/>
          <p:nvPr/>
        </p:nvSpPr>
        <p:spPr>
          <a:xfrm>
            <a:off x="9003633" y="4174689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51" name="Rectangle 150"/>
          <p:cNvSpPr/>
          <p:nvPr/>
        </p:nvSpPr>
        <p:spPr>
          <a:xfrm>
            <a:off x="8819113" y="4174689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0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8634593" y="4174689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0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8450073" y="4174689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54" name="Rectangle 153"/>
          <p:cNvSpPr/>
          <p:nvPr/>
        </p:nvSpPr>
        <p:spPr>
          <a:xfrm>
            <a:off x="8265553" y="4174689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55" name="Rectangle 154"/>
          <p:cNvSpPr/>
          <p:nvPr/>
        </p:nvSpPr>
        <p:spPr>
          <a:xfrm>
            <a:off x="8094613" y="4183505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6" name="Rectangle 155"/>
          <p:cNvSpPr/>
          <p:nvPr/>
        </p:nvSpPr>
        <p:spPr>
          <a:xfrm>
            <a:off x="8448641" y="3274146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57" name="Rectangle 156"/>
          <p:cNvSpPr/>
          <p:nvPr/>
        </p:nvSpPr>
        <p:spPr>
          <a:xfrm>
            <a:off x="8257262" y="3281706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58" name="Rectangle 157"/>
          <p:cNvSpPr/>
          <p:nvPr/>
        </p:nvSpPr>
        <p:spPr>
          <a:xfrm>
            <a:off x="8100322" y="3287015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59" name="Rectangle 158"/>
          <p:cNvSpPr/>
          <p:nvPr/>
        </p:nvSpPr>
        <p:spPr>
          <a:xfrm>
            <a:off x="7891469" y="329962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60" name="Rectangle 159"/>
          <p:cNvSpPr/>
          <p:nvPr/>
        </p:nvSpPr>
        <p:spPr>
          <a:xfrm>
            <a:off x="6153328" y="4389481"/>
            <a:ext cx="14766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/>
              <a:t>Add carry-bit</a:t>
            </a:r>
            <a:endParaRPr lang="en-IN" sz="2000" dirty="0"/>
          </a:p>
        </p:txBody>
      </p:sp>
      <p:sp>
        <p:nvSpPr>
          <p:cNvPr id="161" name="Rectangle 160"/>
          <p:cNvSpPr/>
          <p:nvPr/>
        </p:nvSpPr>
        <p:spPr>
          <a:xfrm>
            <a:off x="7856801" y="4387514"/>
            <a:ext cx="293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+</a:t>
            </a:r>
            <a:endParaRPr lang="en-IN" dirty="0"/>
          </a:p>
        </p:txBody>
      </p:sp>
      <p:sp>
        <p:nvSpPr>
          <p:cNvPr id="162" name="Rectangle 161"/>
          <p:cNvSpPr/>
          <p:nvPr/>
        </p:nvSpPr>
        <p:spPr>
          <a:xfrm>
            <a:off x="9366763" y="437649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163" name="Straight Connector 162"/>
          <p:cNvCxnSpPr/>
          <p:nvPr/>
        </p:nvCxnSpPr>
        <p:spPr>
          <a:xfrm>
            <a:off x="8124463" y="4672073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/>
          <p:cNvSpPr/>
          <p:nvPr/>
        </p:nvSpPr>
        <p:spPr>
          <a:xfrm>
            <a:off x="9410267" y="477318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0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9225747" y="477318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66" name="Rectangle 165"/>
          <p:cNvSpPr/>
          <p:nvPr/>
        </p:nvSpPr>
        <p:spPr>
          <a:xfrm>
            <a:off x="9041227" y="477318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67" name="Rectangle 166"/>
          <p:cNvSpPr/>
          <p:nvPr/>
        </p:nvSpPr>
        <p:spPr>
          <a:xfrm>
            <a:off x="8856707" y="477318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68" name="Rectangle 167"/>
          <p:cNvSpPr/>
          <p:nvPr/>
        </p:nvSpPr>
        <p:spPr>
          <a:xfrm>
            <a:off x="8672187" y="477318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69" name="Rectangle 168"/>
          <p:cNvSpPr/>
          <p:nvPr/>
        </p:nvSpPr>
        <p:spPr>
          <a:xfrm>
            <a:off x="8487667" y="477318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0" name="Rectangle 169"/>
          <p:cNvSpPr/>
          <p:nvPr/>
        </p:nvSpPr>
        <p:spPr>
          <a:xfrm>
            <a:off x="8303147" y="477318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1" name="Rectangle 170"/>
          <p:cNvSpPr/>
          <p:nvPr/>
        </p:nvSpPr>
        <p:spPr>
          <a:xfrm>
            <a:off x="8118627" y="477318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0</a:t>
            </a:r>
          </a:p>
        </p:txBody>
      </p:sp>
      <p:sp>
        <p:nvSpPr>
          <p:cNvPr id="172" name="Rectangle 171"/>
          <p:cNvSpPr/>
          <p:nvPr/>
        </p:nvSpPr>
        <p:spPr>
          <a:xfrm>
            <a:off x="9182243" y="4001281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3" name="Rectangle 172"/>
          <p:cNvSpPr/>
          <p:nvPr/>
        </p:nvSpPr>
        <p:spPr>
          <a:xfrm>
            <a:off x="9000678" y="399539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4" name="Rectangle 173"/>
          <p:cNvSpPr/>
          <p:nvPr/>
        </p:nvSpPr>
        <p:spPr>
          <a:xfrm>
            <a:off x="8813203" y="4001281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5" name="Rectangle 174"/>
          <p:cNvSpPr/>
          <p:nvPr/>
        </p:nvSpPr>
        <p:spPr>
          <a:xfrm>
            <a:off x="6244718" y="4992826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Frame </a:t>
            </a:r>
            <a:r>
              <a:rPr lang="en-US" dirty="0" smtClean="0"/>
              <a:t>4: </a:t>
            </a:r>
            <a:endParaRPr lang="en-IN" dirty="0"/>
          </a:p>
        </p:txBody>
      </p:sp>
      <p:sp>
        <p:nvSpPr>
          <p:cNvPr id="176" name="Rectangle 175"/>
          <p:cNvSpPr/>
          <p:nvPr/>
        </p:nvSpPr>
        <p:spPr>
          <a:xfrm>
            <a:off x="7856801" y="4856405"/>
            <a:ext cx="293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+</a:t>
            </a:r>
            <a:endParaRPr lang="en-IN" dirty="0"/>
          </a:p>
        </p:txBody>
      </p:sp>
      <p:sp>
        <p:nvSpPr>
          <p:cNvPr id="177" name="Rectangle 176"/>
          <p:cNvSpPr/>
          <p:nvPr/>
        </p:nvSpPr>
        <p:spPr>
          <a:xfrm>
            <a:off x="8094913" y="4979076"/>
            <a:ext cx="16129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1 1 0 0 0 0 1 1</a:t>
            </a:r>
            <a:endParaRPr lang="en-IN" sz="200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78" name="Straight Connector 177"/>
          <p:cNvCxnSpPr/>
          <p:nvPr/>
        </p:nvCxnSpPr>
        <p:spPr>
          <a:xfrm>
            <a:off x="8140482" y="5323136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ectangle 178"/>
          <p:cNvSpPr/>
          <p:nvPr/>
        </p:nvSpPr>
        <p:spPr>
          <a:xfrm>
            <a:off x="9390407" y="543847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80" name="Rectangle 179"/>
          <p:cNvSpPr/>
          <p:nvPr/>
        </p:nvSpPr>
        <p:spPr>
          <a:xfrm>
            <a:off x="9205887" y="543847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81" name="Rectangle 180"/>
          <p:cNvSpPr/>
          <p:nvPr/>
        </p:nvSpPr>
        <p:spPr>
          <a:xfrm>
            <a:off x="9021367" y="543847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82" name="Rectangle 181"/>
          <p:cNvSpPr/>
          <p:nvPr/>
        </p:nvSpPr>
        <p:spPr>
          <a:xfrm>
            <a:off x="8836847" y="543847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83" name="Rectangle 182"/>
          <p:cNvSpPr/>
          <p:nvPr/>
        </p:nvSpPr>
        <p:spPr>
          <a:xfrm>
            <a:off x="8652327" y="543847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84" name="Rectangle 183"/>
          <p:cNvSpPr/>
          <p:nvPr/>
        </p:nvSpPr>
        <p:spPr>
          <a:xfrm>
            <a:off x="8467807" y="543847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85" name="Rectangle 184"/>
          <p:cNvSpPr/>
          <p:nvPr/>
        </p:nvSpPr>
        <p:spPr>
          <a:xfrm>
            <a:off x="8283287" y="543847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0</a:t>
            </a:r>
          </a:p>
        </p:txBody>
      </p:sp>
      <p:sp>
        <p:nvSpPr>
          <p:cNvPr id="186" name="Rectangle 185"/>
          <p:cNvSpPr/>
          <p:nvPr/>
        </p:nvSpPr>
        <p:spPr>
          <a:xfrm>
            <a:off x="8098767" y="543847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0</a:t>
            </a:r>
          </a:p>
        </p:txBody>
      </p:sp>
      <p:sp>
        <p:nvSpPr>
          <p:cNvPr id="187" name="Rectangle 186"/>
          <p:cNvSpPr/>
          <p:nvPr/>
        </p:nvSpPr>
        <p:spPr>
          <a:xfrm>
            <a:off x="8118396" y="4604088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88" name="Rectangle 187"/>
          <p:cNvSpPr/>
          <p:nvPr/>
        </p:nvSpPr>
        <p:spPr>
          <a:xfrm>
            <a:off x="7935918" y="4612336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89" name="Rectangle 188"/>
          <p:cNvSpPr/>
          <p:nvPr/>
        </p:nvSpPr>
        <p:spPr>
          <a:xfrm>
            <a:off x="6171232" y="5551211"/>
            <a:ext cx="14766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/>
              <a:t>Add carry-bit</a:t>
            </a:r>
            <a:endParaRPr lang="en-IN" sz="2000" dirty="0"/>
          </a:p>
        </p:txBody>
      </p:sp>
      <p:sp>
        <p:nvSpPr>
          <p:cNvPr id="190" name="Rectangle 189"/>
          <p:cNvSpPr/>
          <p:nvPr/>
        </p:nvSpPr>
        <p:spPr>
          <a:xfrm>
            <a:off x="7874705" y="5643373"/>
            <a:ext cx="293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+</a:t>
            </a:r>
            <a:endParaRPr lang="en-IN" dirty="0"/>
          </a:p>
        </p:txBody>
      </p:sp>
      <p:sp>
        <p:nvSpPr>
          <p:cNvPr id="191" name="Rectangle 190"/>
          <p:cNvSpPr/>
          <p:nvPr/>
        </p:nvSpPr>
        <p:spPr>
          <a:xfrm>
            <a:off x="9384667" y="5632356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192" name="Straight Connector 191"/>
          <p:cNvCxnSpPr/>
          <p:nvPr/>
        </p:nvCxnSpPr>
        <p:spPr>
          <a:xfrm>
            <a:off x="8142367" y="5927932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381583" y="591362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94" name="Rectangle 193"/>
          <p:cNvSpPr/>
          <p:nvPr/>
        </p:nvSpPr>
        <p:spPr>
          <a:xfrm>
            <a:off x="9197063" y="591362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95" name="Rectangle 194"/>
          <p:cNvSpPr/>
          <p:nvPr/>
        </p:nvSpPr>
        <p:spPr>
          <a:xfrm>
            <a:off x="9012543" y="591362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96" name="Rectangle 195"/>
          <p:cNvSpPr/>
          <p:nvPr/>
        </p:nvSpPr>
        <p:spPr>
          <a:xfrm>
            <a:off x="8828023" y="591362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97" name="Rectangle 196"/>
          <p:cNvSpPr/>
          <p:nvPr/>
        </p:nvSpPr>
        <p:spPr>
          <a:xfrm>
            <a:off x="8643503" y="591362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98" name="Rectangle 197"/>
          <p:cNvSpPr/>
          <p:nvPr/>
        </p:nvSpPr>
        <p:spPr>
          <a:xfrm>
            <a:off x="8458983" y="591362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99" name="Rectangle 198"/>
          <p:cNvSpPr/>
          <p:nvPr/>
        </p:nvSpPr>
        <p:spPr>
          <a:xfrm>
            <a:off x="8274463" y="591362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0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8089943" y="591362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0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9202884" y="5244183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02" name="Rectangle 201"/>
          <p:cNvSpPr/>
          <p:nvPr/>
        </p:nvSpPr>
        <p:spPr>
          <a:xfrm>
            <a:off x="9012543" y="5256203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03" name="Rectangle 202"/>
          <p:cNvSpPr/>
          <p:nvPr/>
        </p:nvSpPr>
        <p:spPr>
          <a:xfrm>
            <a:off x="6171232" y="6098290"/>
            <a:ext cx="12410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 smtClean="0"/>
              <a:t>Checksum</a:t>
            </a:r>
          </a:p>
        </p:txBody>
      </p:sp>
      <p:sp>
        <p:nvSpPr>
          <p:cNvPr id="204" name="Rectangle 203"/>
          <p:cNvSpPr/>
          <p:nvPr/>
        </p:nvSpPr>
        <p:spPr>
          <a:xfrm>
            <a:off x="8054394" y="6133087"/>
            <a:ext cx="16385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 smtClean="0"/>
              <a:t>1 1 0 1 0 0 </a:t>
            </a:r>
            <a:r>
              <a:rPr lang="en-US" sz="2000" b="1" dirty="0" smtClean="0">
                <a:solidFill>
                  <a:srgbClr val="FF0000"/>
                </a:solidFill>
              </a:rPr>
              <a:t>0</a:t>
            </a:r>
            <a:r>
              <a:rPr lang="en-US" sz="2000" b="1" dirty="0" smtClean="0"/>
              <a:t> 1</a:t>
            </a:r>
            <a:endParaRPr lang="en-IN" sz="2000" b="1" dirty="0"/>
          </a:p>
        </p:txBody>
      </p:sp>
      <p:sp>
        <p:nvSpPr>
          <p:cNvPr id="205" name="Rectangle 204"/>
          <p:cNvSpPr/>
          <p:nvPr/>
        </p:nvSpPr>
        <p:spPr>
          <a:xfrm>
            <a:off x="7864457" y="6034048"/>
            <a:ext cx="293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+</a:t>
            </a:r>
            <a:endParaRPr lang="en-IN" dirty="0"/>
          </a:p>
        </p:txBody>
      </p:sp>
      <p:cxnSp>
        <p:nvCxnSpPr>
          <p:cNvPr id="206" name="Straight Connector 205"/>
          <p:cNvCxnSpPr/>
          <p:nvPr/>
        </p:nvCxnSpPr>
        <p:spPr>
          <a:xfrm>
            <a:off x="8081836" y="6465140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Rectangle 206"/>
          <p:cNvSpPr/>
          <p:nvPr/>
        </p:nvSpPr>
        <p:spPr>
          <a:xfrm>
            <a:off x="8041473" y="6411685"/>
            <a:ext cx="16385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 smtClean="0"/>
              <a:t>1 1 1 1 1 1 </a:t>
            </a:r>
            <a:r>
              <a:rPr lang="en-US" sz="2000" b="1" dirty="0" smtClean="0">
                <a:solidFill>
                  <a:srgbClr val="FF0000"/>
                </a:solidFill>
              </a:rPr>
              <a:t>0</a:t>
            </a:r>
            <a:r>
              <a:rPr lang="en-US" sz="2000" b="1" dirty="0" smtClean="0"/>
              <a:t> 1</a:t>
            </a:r>
            <a:endParaRPr lang="en-IN" sz="2000" b="1" dirty="0"/>
          </a:p>
        </p:txBody>
      </p:sp>
      <p:sp>
        <p:nvSpPr>
          <p:cNvPr id="10" name="Rectangle 9"/>
          <p:cNvSpPr/>
          <p:nvPr/>
        </p:nvSpPr>
        <p:spPr>
          <a:xfrm>
            <a:off x="9867058" y="5798919"/>
            <a:ext cx="1733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/>
              <a:t>1’s compliment</a:t>
            </a:r>
            <a:endParaRPr lang="en-IN" sz="2000" dirty="0"/>
          </a:p>
        </p:txBody>
      </p:sp>
      <p:sp>
        <p:nvSpPr>
          <p:cNvPr id="209" name="Rectangle 208"/>
          <p:cNvSpPr/>
          <p:nvPr/>
        </p:nvSpPr>
        <p:spPr>
          <a:xfrm>
            <a:off x="9859715" y="6098290"/>
            <a:ext cx="16385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 smtClean="0"/>
              <a:t>0 0 0 0 0 0 </a:t>
            </a:r>
            <a:r>
              <a:rPr lang="en-US" sz="2000" b="1" dirty="0" smtClean="0">
                <a:solidFill>
                  <a:srgbClr val="FF0000"/>
                </a:solidFill>
              </a:rPr>
              <a:t>1</a:t>
            </a:r>
            <a:r>
              <a:rPr lang="en-US" sz="2000" b="1" dirty="0" smtClean="0"/>
              <a:t> 0</a:t>
            </a:r>
            <a:endParaRPr lang="en-IN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0009490" y="6488668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Reject Data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27177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20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8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/>
      <p:bldP spid="204" grpId="1"/>
      <p:bldP spid="205" grpId="0"/>
      <p:bldP spid="207" grpId="0"/>
      <p:bldP spid="207" grpId="1"/>
      <p:bldP spid="10" grpId="0"/>
      <p:bldP spid="209" grpId="0"/>
      <p:bldP spid="12" grpId="0"/>
      <p:bldP spid="12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258634"/>
              </p:ext>
            </p:extLst>
          </p:nvPr>
        </p:nvGraphicFramePr>
        <p:xfrm>
          <a:off x="465530" y="1022455"/>
          <a:ext cx="2150035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3929"/>
                <a:gridCol w="11161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673BBA"/>
                          </a:solidFill>
                        </a:rPr>
                        <a:t>Frame 1</a:t>
                      </a:r>
                      <a:endParaRPr lang="en-IN" dirty="0">
                        <a:solidFill>
                          <a:srgbClr val="673BBA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673BBA"/>
                          </a:solidFill>
                        </a:rPr>
                        <a:t>10011001</a:t>
                      </a:r>
                      <a:endParaRPr lang="en-IN" dirty="0" smtClean="0">
                        <a:solidFill>
                          <a:srgbClr val="673BBA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6390254"/>
              </p:ext>
            </p:extLst>
          </p:nvPr>
        </p:nvGraphicFramePr>
        <p:xfrm>
          <a:off x="465529" y="1393295"/>
          <a:ext cx="2150035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3929"/>
                <a:gridCol w="11161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Frame 2</a:t>
                      </a:r>
                      <a:endParaRPr lang="en-IN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11100010</a:t>
                      </a:r>
                      <a:endParaRPr lang="en-IN" dirty="0" smtClean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465385"/>
              </p:ext>
            </p:extLst>
          </p:nvPr>
        </p:nvGraphicFramePr>
        <p:xfrm>
          <a:off x="2615565" y="1022455"/>
          <a:ext cx="2150035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3929"/>
                <a:gridCol w="11161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Frame 3</a:t>
                      </a:r>
                      <a:endParaRPr lang="en-IN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00100100</a:t>
                      </a:r>
                      <a:endParaRPr lang="en-IN" dirty="0" smtClean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10433"/>
              </p:ext>
            </p:extLst>
          </p:nvPr>
        </p:nvGraphicFramePr>
        <p:xfrm>
          <a:off x="2615564" y="1393295"/>
          <a:ext cx="2150035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3929"/>
                <a:gridCol w="11161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Frame 4</a:t>
                      </a:r>
                      <a:endParaRPr lang="en-IN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10000100</a:t>
                      </a:r>
                      <a:endParaRPr lang="en-IN" dirty="0" smtClean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Checksum: Exercise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1540546" y="3077029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Sum: 00100101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1540545" y="3446361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Checksum: 11011010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91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and Error Control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31181" y="863444"/>
            <a:ext cx="7704720" cy="5590565"/>
          </a:xfrm>
        </p:spPr>
        <p:txBody>
          <a:bodyPr/>
          <a:lstStyle/>
          <a:p>
            <a:r>
              <a:rPr lang="en-IN" dirty="0"/>
              <a:t>For reliable communication, </a:t>
            </a:r>
            <a:r>
              <a:rPr lang="en-IN" dirty="0">
                <a:solidFill>
                  <a:srgbClr val="673BBA"/>
                </a:solidFill>
              </a:rPr>
              <a:t>errors</a:t>
            </a:r>
            <a:r>
              <a:rPr lang="en-IN" dirty="0"/>
              <a:t> must be </a:t>
            </a:r>
            <a:r>
              <a:rPr lang="en-IN" dirty="0">
                <a:solidFill>
                  <a:srgbClr val="673BBA"/>
                </a:solidFill>
              </a:rPr>
              <a:t>detected</a:t>
            </a:r>
            <a:r>
              <a:rPr lang="en-IN" dirty="0"/>
              <a:t> and </a:t>
            </a:r>
            <a:r>
              <a:rPr lang="en-IN" dirty="0">
                <a:solidFill>
                  <a:srgbClr val="673BBA"/>
                </a:solidFill>
              </a:rPr>
              <a:t>corrected</a:t>
            </a:r>
            <a:r>
              <a:rPr lang="en-IN" dirty="0" smtClean="0"/>
              <a:t>.</a:t>
            </a:r>
          </a:p>
          <a:p>
            <a:r>
              <a:rPr lang="en-US" dirty="0" smtClean="0"/>
              <a:t>A situation in which received information doesn’t </a:t>
            </a:r>
            <a:r>
              <a:rPr lang="en-US" dirty="0" smtClean="0">
                <a:solidFill>
                  <a:srgbClr val="673BBA"/>
                </a:solidFill>
              </a:rPr>
              <a:t>match</a:t>
            </a:r>
            <a:r>
              <a:rPr lang="en-US" dirty="0" smtClean="0"/>
              <a:t> with the sender’s information.</a:t>
            </a:r>
          </a:p>
          <a:p>
            <a:r>
              <a:rPr lang="en-US" dirty="0" smtClean="0"/>
              <a:t>At the time of transmission a digital signal may suffer from </a:t>
            </a:r>
            <a:r>
              <a:rPr lang="en-US" dirty="0" smtClean="0">
                <a:solidFill>
                  <a:srgbClr val="673BBA"/>
                </a:solidFill>
              </a:rPr>
              <a:t>noise</a:t>
            </a:r>
            <a:r>
              <a:rPr lang="en-US" dirty="0" smtClean="0"/>
              <a:t>, that introduces </a:t>
            </a:r>
            <a:r>
              <a:rPr lang="en-US" dirty="0" smtClean="0">
                <a:solidFill>
                  <a:srgbClr val="673BBA"/>
                </a:solidFill>
              </a:rPr>
              <a:t>errors</a:t>
            </a:r>
            <a:r>
              <a:rPr lang="en-US" dirty="0" smtClean="0"/>
              <a:t> in the data.</a:t>
            </a:r>
          </a:p>
          <a:p>
            <a:r>
              <a:rPr lang="en-IN" dirty="0" smtClean="0"/>
              <a:t>It means </a:t>
            </a:r>
            <a:r>
              <a:rPr lang="en-IN" dirty="0"/>
              <a:t>a </a:t>
            </a:r>
            <a:r>
              <a:rPr lang="en-IN" dirty="0">
                <a:solidFill>
                  <a:srgbClr val="673BBA"/>
                </a:solidFill>
              </a:rPr>
              <a:t>0</a:t>
            </a:r>
            <a:r>
              <a:rPr lang="en-IN" dirty="0"/>
              <a:t> bit may </a:t>
            </a:r>
            <a:r>
              <a:rPr lang="en-IN" dirty="0">
                <a:solidFill>
                  <a:srgbClr val="673BBA"/>
                </a:solidFill>
              </a:rPr>
              <a:t>change</a:t>
            </a:r>
            <a:r>
              <a:rPr lang="en-IN" dirty="0"/>
              <a:t> to </a:t>
            </a:r>
            <a:r>
              <a:rPr lang="en-IN" dirty="0">
                <a:solidFill>
                  <a:srgbClr val="673BBA"/>
                </a:solidFill>
              </a:rPr>
              <a:t>1</a:t>
            </a:r>
            <a:r>
              <a:rPr lang="en-IN" dirty="0"/>
              <a:t> or a </a:t>
            </a:r>
            <a:r>
              <a:rPr lang="en-IN" dirty="0">
                <a:solidFill>
                  <a:srgbClr val="673BBA"/>
                </a:solidFill>
              </a:rPr>
              <a:t>1</a:t>
            </a:r>
            <a:r>
              <a:rPr lang="en-IN" dirty="0"/>
              <a:t> bit may </a:t>
            </a:r>
            <a:r>
              <a:rPr lang="en-IN" dirty="0">
                <a:solidFill>
                  <a:srgbClr val="673BBA"/>
                </a:solidFill>
              </a:rPr>
              <a:t>change</a:t>
            </a:r>
            <a:r>
              <a:rPr lang="en-IN" dirty="0"/>
              <a:t> to </a:t>
            </a:r>
            <a:r>
              <a:rPr lang="en-IN" dirty="0">
                <a:solidFill>
                  <a:srgbClr val="673BBA"/>
                </a:solidFill>
              </a:rPr>
              <a:t>0</a:t>
            </a:r>
            <a:r>
              <a:rPr lang="en-IN" dirty="0"/>
              <a:t>.</a:t>
            </a:r>
          </a:p>
          <a:p>
            <a:r>
              <a:rPr lang="en-IN" dirty="0">
                <a:solidFill>
                  <a:srgbClr val="673BBA"/>
                </a:solidFill>
              </a:rPr>
              <a:t>Data-link layer </a:t>
            </a:r>
            <a:r>
              <a:rPr lang="en-IN" dirty="0"/>
              <a:t>uses some </a:t>
            </a:r>
            <a:r>
              <a:rPr lang="en-IN" dirty="0">
                <a:solidFill>
                  <a:srgbClr val="673BBA"/>
                </a:solidFill>
              </a:rPr>
              <a:t>error control mechanism </a:t>
            </a:r>
            <a:r>
              <a:rPr lang="en-IN" dirty="0"/>
              <a:t>to ensure that </a:t>
            </a:r>
            <a:r>
              <a:rPr lang="en-IN" dirty="0">
                <a:solidFill>
                  <a:srgbClr val="673BBA"/>
                </a:solidFill>
              </a:rPr>
              <a:t>frames</a:t>
            </a:r>
            <a:r>
              <a:rPr lang="en-IN" dirty="0"/>
              <a:t> (data bit streams) are transmitted with certain level of </a:t>
            </a:r>
            <a:r>
              <a:rPr lang="en-IN" dirty="0">
                <a:solidFill>
                  <a:srgbClr val="673BBA"/>
                </a:solidFill>
              </a:rPr>
              <a:t>accuracy</a:t>
            </a:r>
            <a:r>
              <a:rPr lang="en-IN" dirty="0"/>
              <a:t>. </a:t>
            </a:r>
          </a:p>
          <a:p>
            <a:r>
              <a:rPr lang="en-IN" dirty="0"/>
              <a:t>Need to understand how </a:t>
            </a:r>
            <a:r>
              <a:rPr lang="en-IN" dirty="0">
                <a:solidFill>
                  <a:srgbClr val="673BBA"/>
                </a:solidFill>
              </a:rPr>
              <a:t>errors</a:t>
            </a:r>
            <a:r>
              <a:rPr lang="en-IN" dirty="0"/>
              <a:t> is </a:t>
            </a:r>
            <a:r>
              <a:rPr lang="en-IN" dirty="0">
                <a:solidFill>
                  <a:srgbClr val="673BBA"/>
                </a:solidFill>
              </a:rPr>
              <a:t>controlled</a:t>
            </a:r>
            <a:r>
              <a:rPr lang="en-IN" dirty="0"/>
              <a:t> and to know what types of errors may occur. </a:t>
            </a:r>
          </a:p>
          <a:p>
            <a:r>
              <a:rPr lang="en-IN" dirty="0">
                <a:solidFill>
                  <a:srgbClr val="673BBA"/>
                </a:solidFill>
              </a:rPr>
              <a:t>Error detection </a:t>
            </a:r>
            <a:r>
              <a:rPr lang="en-IN" dirty="0"/>
              <a:t>and </a:t>
            </a:r>
            <a:r>
              <a:rPr lang="en-IN" dirty="0">
                <a:solidFill>
                  <a:srgbClr val="673BBA"/>
                </a:solidFill>
              </a:rPr>
              <a:t>correction</a:t>
            </a:r>
            <a:r>
              <a:rPr lang="en-IN" dirty="0"/>
              <a:t> are implemented either at the data link layer or the transport layer of the OSI model.</a:t>
            </a:r>
          </a:p>
          <a:p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702" y="863443"/>
            <a:ext cx="4052795" cy="272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3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Wireless Transmission Errors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Error detection requires </a:t>
            </a:r>
            <a:r>
              <a:rPr lang="en-IN" dirty="0">
                <a:solidFill>
                  <a:srgbClr val="673BBA"/>
                </a:solidFill>
              </a:rPr>
              <a:t>retransmission</a:t>
            </a:r>
          </a:p>
          <a:p>
            <a:r>
              <a:rPr lang="en-IN" dirty="0"/>
              <a:t>Detection </a:t>
            </a:r>
            <a:r>
              <a:rPr lang="en-IN" dirty="0">
                <a:solidFill>
                  <a:srgbClr val="673BBA"/>
                </a:solidFill>
              </a:rPr>
              <a:t>inadequate</a:t>
            </a:r>
            <a:r>
              <a:rPr lang="en-IN" dirty="0"/>
              <a:t> for wireless applications</a:t>
            </a:r>
          </a:p>
          <a:p>
            <a:r>
              <a:rPr lang="en-IN" dirty="0"/>
              <a:t>Error rate on wireless link can be </a:t>
            </a:r>
            <a:r>
              <a:rPr lang="en-IN" dirty="0">
                <a:solidFill>
                  <a:srgbClr val="673BBA"/>
                </a:solidFill>
              </a:rPr>
              <a:t>high</a:t>
            </a:r>
            <a:r>
              <a:rPr lang="en-IN" dirty="0"/>
              <a:t>, results in a large number of </a:t>
            </a:r>
            <a:r>
              <a:rPr lang="en-IN" dirty="0">
                <a:solidFill>
                  <a:srgbClr val="673BBA"/>
                </a:solidFill>
              </a:rPr>
              <a:t>retransmissions</a:t>
            </a:r>
          </a:p>
          <a:p>
            <a:r>
              <a:rPr lang="en-IN" dirty="0"/>
              <a:t>Long </a:t>
            </a:r>
            <a:r>
              <a:rPr lang="en-IN" dirty="0">
                <a:solidFill>
                  <a:srgbClr val="673BBA"/>
                </a:solidFill>
              </a:rPr>
              <a:t>propagation</a:t>
            </a:r>
            <a:r>
              <a:rPr lang="en-IN" dirty="0"/>
              <a:t> delay compared to </a:t>
            </a:r>
            <a:r>
              <a:rPr lang="en-IN" dirty="0">
                <a:solidFill>
                  <a:srgbClr val="673BBA"/>
                </a:solidFill>
              </a:rPr>
              <a:t>transmission</a:t>
            </a:r>
            <a:r>
              <a:rPr lang="en-IN" dirty="0"/>
              <a:t> time</a:t>
            </a:r>
          </a:p>
          <a:p>
            <a:r>
              <a:rPr lang="en-US" altLang="en-US" dirty="0" smtClean="0"/>
              <a:t>Therefore, for </a:t>
            </a:r>
            <a:r>
              <a:rPr lang="en-US" altLang="en-US" dirty="0"/>
              <a:t>wireless transmission, error detection scheme is </a:t>
            </a:r>
            <a:r>
              <a:rPr lang="en-US" altLang="en-US" dirty="0">
                <a:solidFill>
                  <a:srgbClr val="673BBA"/>
                </a:solidFill>
              </a:rPr>
              <a:t>inadequate</a:t>
            </a:r>
            <a:r>
              <a:rPr lang="en-US" altLang="en-US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682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Block </a:t>
            </a:r>
            <a:r>
              <a:rPr lang="en-IN" dirty="0"/>
              <a:t>Error Correction </a:t>
            </a:r>
            <a:r>
              <a:rPr lang="en-IN" dirty="0" smtClean="0"/>
              <a:t>Codes: FEC process 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5772078" cy="5590565"/>
          </a:xfrm>
        </p:spPr>
        <p:txBody>
          <a:bodyPr/>
          <a:lstStyle/>
          <a:p>
            <a:r>
              <a:rPr lang="en-US" altLang="en-US" dirty="0"/>
              <a:t>Transmitter</a:t>
            </a:r>
          </a:p>
          <a:p>
            <a:pPr lvl="1"/>
            <a:r>
              <a:rPr lang="en-US" altLang="en-US" dirty="0"/>
              <a:t>Forward error correction (</a:t>
            </a:r>
            <a:r>
              <a:rPr lang="en-US" altLang="en-US" dirty="0">
                <a:solidFill>
                  <a:srgbClr val="673BBA"/>
                </a:solidFill>
              </a:rPr>
              <a:t>FEC</a:t>
            </a:r>
            <a:r>
              <a:rPr lang="en-US" altLang="en-US" dirty="0"/>
              <a:t>) encoder maps each k-bit block into an n-bit block </a:t>
            </a:r>
            <a:r>
              <a:rPr lang="en-US" altLang="en-US" dirty="0" err="1">
                <a:solidFill>
                  <a:srgbClr val="673BBA"/>
                </a:solidFill>
              </a:rPr>
              <a:t>codeword</a:t>
            </a:r>
            <a:endParaRPr lang="en-US" altLang="en-US" dirty="0">
              <a:solidFill>
                <a:srgbClr val="673BBA"/>
              </a:solidFill>
            </a:endParaRPr>
          </a:p>
          <a:p>
            <a:pPr lvl="1"/>
            <a:r>
              <a:rPr lang="en-US" altLang="en-US" dirty="0" err="1"/>
              <a:t>Codeword</a:t>
            </a:r>
            <a:r>
              <a:rPr lang="en-US" altLang="en-US" dirty="0"/>
              <a:t> is </a:t>
            </a:r>
            <a:r>
              <a:rPr lang="en-US" altLang="en-US" dirty="0">
                <a:solidFill>
                  <a:srgbClr val="673BBA"/>
                </a:solidFill>
              </a:rPr>
              <a:t>transmitted</a:t>
            </a:r>
            <a:r>
              <a:rPr lang="en-US" altLang="en-US" dirty="0"/>
              <a:t>; analog for wireless transmission</a:t>
            </a:r>
          </a:p>
          <a:p>
            <a:r>
              <a:rPr lang="en-US" altLang="en-US" dirty="0" smtClean="0"/>
              <a:t>Receiver</a:t>
            </a:r>
          </a:p>
          <a:p>
            <a:pPr lvl="1"/>
            <a:r>
              <a:rPr lang="en-US" altLang="en-US" dirty="0" smtClean="0"/>
              <a:t>Incoming </a:t>
            </a:r>
            <a:r>
              <a:rPr lang="en-US" altLang="en-US" dirty="0"/>
              <a:t>signal is </a:t>
            </a:r>
            <a:r>
              <a:rPr lang="en-US" altLang="en-US" dirty="0">
                <a:solidFill>
                  <a:srgbClr val="673BBA"/>
                </a:solidFill>
              </a:rPr>
              <a:t>demodulated</a:t>
            </a:r>
          </a:p>
          <a:p>
            <a:pPr lvl="1"/>
            <a:r>
              <a:rPr lang="en-US" altLang="en-US" dirty="0"/>
              <a:t>Block passed through an </a:t>
            </a:r>
            <a:r>
              <a:rPr lang="en-US" altLang="en-US" dirty="0">
                <a:solidFill>
                  <a:srgbClr val="673BBA"/>
                </a:solidFill>
              </a:rPr>
              <a:t>FEC</a:t>
            </a:r>
            <a:r>
              <a:rPr lang="en-US" altLang="en-US" dirty="0"/>
              <a:t> </a:t>
            </a:r>
            <a:r>
              <a:rPr lang="en-US" altLang="en-US" dirty="0" smtClean="0"/>
              <a:t>decoder</a:t>
            </a:r>
            <a:endParaRPr lang="en-US" altLang="en-US" dirty="0"/>
          </a:p>
          <a:p>
            <a:r>
              <a:rPr lang="en-US" altLang="en-US" dirty="0"/>
              <a:t>FEC decoder: Possible </a:t>
            </a:r>
            <a:r>
              <a:rPr lang="en-US" altLang="en-US" dirty="0" smtClean="0"/>
              <a:t>outcomes</a:t>
            </a:r>
            <a:endParaRPr lang="en-US" altLang="en-US" dirty="0"/>
          </a:p>
          <a:p>
            <a:pPr lvl="1"/>
            <a:r>
              <a:rPr lang="en-US" b="1" dirty="0" smtClean="0"/>
              <a:t>A: </a:t>
            </a:r>
            <a:r>
              <a:rPr lang="en-US" dirty="0" smtClean="0">
                <a:solidFill>
                  <a:srgbClr val="673BBA"/>
                </a:solidFill>
              </a:rPr>
              <a:t>No </a:t>
            </a:r>
            <a:r>
              <a:rPr lang="en-US" dirty="0">
                <a:solidFill>
                  <a:srgbClr val="673BBA"/>
                </a:solidFill>
              </a:rPr>
              <a:t>errors </a:t>
            </a:r>
            <a:r>
              <a:rPr lang="en-US" dirty="0" smtClean="0"/>
              <a:t>present, i.e. </a:t>
            </a:r>
            <a:r>
              <a:rPr lang="en-US" dirty="0" err="1" smtClean="0"/>
              <a:t>codeword</a:t>
            </a:r>
            <a:r>
              <a:rPr lang="en-US" dirty="0" smtClean="0"/>
              <a:t> matches with original </a:t>
            </a:r>
            <a:r>
              <a:rPr lang="en-US" dirty="0" err="1"/>
              <a:t>codeword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b="1" dirty="0" smtClean="0"/>
              <a:t>B: </a:t>
            </a:r>
            <a:r>
              <a:rPr lang="en-IN" dirty="0" smtClean="0"/>
              <a:t>Decoder </a:t>
            </a:r>
            <a:r>
              <a:rPr lang="en-IN" dirty="0">
                <a:solidFill>
                  <a:srgbClr val="673BBA"/>
                </a:solidFill>
              </a:rPr>
              <a:t>detects</a:t>
            </a:r>
            <a:r>
              <a:rPr lang="en-IN" dirty="0"/>
              <a:t> and </a:t>
            </a:r>
            <a:r>
              <a:rPr lang="en-IN" dirty="0">
                <a:solidFill>
                  <a:srgbClr val="673BBA"/>
                </a:solidFill>
              </a:rPr>
              <a:t>corrects</a:t>
            </a:r>
            <a:r>
              <a:rPr lang="en-IN" dirty="0"/>
              <a:t> bit errors</a:t>
            </a:r>
          </a:p>
          <a:p>
            <a:pPr lvl="1"/>
            <a:r>
              <a:rPr lang="en-US" b="1" dirty="0" smtClean="0"/>
              <a:t>C: </a:t>
            </a:r>
            <a:r>
              <a:rPr lang="en-IN" dirty="0"/>
              <a:t>Decoder </a:t>
            </a:r>
            <a:r>
              <a:rPr lang="en-IN" dirty="0">
                <a:solidFill>
                  <a:srgbClr val="673BBA"/>
                </a:solidFill>
              </a:rPr>
              <a:t>detects</a:t>
            </a:r>
            <a:r>
              <a:rPr lang="en-IN" dirty="0"/>
              <a:t> but </a:t>
            </a:r>
            <a:r>
              <a:rPr lang="en-IN" dirty="0">
                <a:solidFill>
                  <a:srgbClr val="673BBA"/>
                </a:solidFill>
              </a:rPr>
              <a:t>cannot correct </a:t>
            </a:r>
            <a:r>
              <a:rPr lang="en-IN" dirty="0"/>
              <a:t>bit errors; reports </a:t>
            </a:r>
            <a:r>
              <a:rPr lang="en-IN" dirty="0" err="1">
                <a:solidFill>
                  <a:srgbClr val="673BBA"/>
                </a:solidFill>
              </a:rPr>
              <a:t>uncorrectable</a:t>
            </a:r>
            <a:r>
              <a:rPr lang="en-IN" dirty="0">
                <a:solidFill>
                  <a:srgbClr val="673BBA"/>
                </a:solidFill>
              </a:rPr>
              <a:t> </a:t>
            </a:r>
            <a:r>
              <a:rPr lang="en-IN" dirty="0" smtClean="0">
                <a:solidFill>
                  <a:srgbClr val="673BBA"/>
                </a:solidFill>
              </a:rPr>
              <a:t>error</a:t>
            </a:r>
          </a:p>
          <a:p>
            <a:pPr lvl="1"/>
            <a:r>
              <a:rPr lang="en-US" b="1" dirty="0" smtClean="0"/>
              <a:t>D: </a:t>
            </a:r>
            <a:r>
              <a:rPr lang="en-IN" dirty="0"/>
              <a:t>Decoder detects no bit errors, </a:t>
            </a:r>
            <a:r>
              <a:rPr lang="en-IN" dirty="0">
                <a:solidFill>
                  <a:srgbClr val="673BBA"/>
                </a:solidFill>
              </a:rPr>
              <a:t>though</a:t>
            </a:r>
            <a:r>
              <a:rPr lang="en-IN" dirty="0"/>
              <a:t> </a:t>
            </a:r>
            <a:r>
              <a:rPr lang="en-IN" dirty="0">
                <a:solidFill>
                  <a:srgbClr val="673BBA"/>
                </a:solidFill>
              </a:rPr>
              <a:t>errors</a:t>
            </a:r>
            <a:r>
              <a:rPr lang="en-IN" dirty="0"/>
              <a:t> are </a:t>
            </a:r>
            <a:r>
              <a:rPr lang="en-IN" dirty="0">
                <a:solidFill>
                  <a:srgbClr val="673BBA"/>
                </a:solidFill>
              </a:rPr>
              <a:t>present</a:t>
            </a:r>
          </a:p>
          <a:p>
            <a:pPr lvl="1"/>
            <a:endParaRPr lang="en-IN" dirty="0" smtClean="0"/>
          </a:p>
          <a:p>
            <a:pPr lvl="1"/>
            <a:endParaRPr lang="en-US" dirty="0" smtClean="0"/>
          </a:p>
          <a:p>
            <a:pPr lvl="1"/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8186" t="18628" r="6519" b="6863"/>
          <a:stretch/>
        </p:blipFill>
        <p:spPr>
          <a:xfrm>
            <a:off x="5903259" y="863445"/>
            <a:ext cx="6185647" cy="405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72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Block Error Correction Codes</a:t>
            </a:r>
          </a:p>
        </p:txBody>
      </p:sp>
      <p:sp>
        <p:nvSpPr>
          <p:cNvPr id="4" name="Rectangle 3"/>
          <p:cNvSpPr/>
          <p:nvPr/>
        </p:nvSpPr>
        <p:spPr>
          <a:xfrm>
            <a:off x="4545106" y="914400"/>
            <a:ext cx="2151529" cy="995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Error Detection </a:t>
            </a:r>
          </a:p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and Correction</a:t>
            </a:r>
          </a:p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codes</a:t>
            </a:r>
            <a:endParaRPr lang="en-IN" sz="20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01907" y="2568388"/>
            <a:ext cx="3227294" cy="7171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FEC</a:t>
            </a:r>
          </a:p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(Forward Error Correction)</a:t>
            </a:r>
            <a:endParaRPr lang="en-IN" sz="2000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12860" y="2568388"/>
            <a:ext cx="3227294" cy="7171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BEC</a:t>
            </a:r>
          </a:p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(Backward Error Correction)</a:t>
            </a:r>
            <a:endParaRPr lang="en-IN" sz="2000" b="1" dirty="0">
              <a:solidFill>
                <a:schemeClr val="tx1"/>
              </a:solidFill>
            </a:endParaRPr>
          </a:p>
        </p:txBody>
      </p:sp>
      <p:cxnSp>
        <p:nvCxnSpPr>
          <p:cNvPr id="10" name="Elbow Connector 9"/>
          <p:cNvCxnSpPr>
            <a:stCxn id="4" idx="2"/>
            <a:endCxn id="5" idx="0"/>
          </p:cNvCxnSpPr>
          <p:nvPr/>
        </p:nvCxnSpPr>
        <p:spPr>
          <a:xfrm rot="5400000">
            <a:off x="4188760" y="1136277"/>
            <a:ext cx="658906" cy="220531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4" idx="2"/>
            <a:endCxn id="6" idx="0"/>
          </p:cNvCxnSpPr>
          <p:nvPr/>
        </p:nvCxnSpPr>
        <p:spPr>
          <a:xfrm rot="16200000" flipH="1">
            <a:off x="6544236" y="986117"/>
            <a:ext cx="658906" cy="250563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275749" y="3944294"/>
            <a:ext cx="2060157" cy="7171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Block Error Codes</a:t>
            </a:r>
            <a:endParaRPr lang="en-IN" sz="2000" b="1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99122" y="3944294"/>
            <a:ext cx="2060157" cy="7171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Convolution Codes</a:t>
            </a:r>
            <a:endParaRPr lang="en-IN" sz="2000" b="1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163491" y="3879129"/>
            <a:ext cx="1926031" cy="10928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ARQ</a:t>
            </a:r>
          </a:p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(Automatic Repeat Request)</a:t>
            </a:r>
            <a:endParaRPr lang="en-IN" sz="2000" b="1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275749" y="4818183"/>
            <a:ext cx="2594247" cy="1424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Hamming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Cyclic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BCH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Reed Solomon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Block Interleaving</a:t>
            </a:r>
            <a:endParaRPr lang="en-IN" sz="2000" dirty="0">
              <a:solidFill>
                <a:schemeClr val="tx1"/>
              </a:solidFill>
            </a:endParaRPr>
          </a:p>
        </p:txBody>
      </p:sp>
      <p:cxnSp>
        <p:nvCxnSpPr>
          <p:cNvPr id="25" name="Elbow Connector 24"/>
          <p:cNvCxnSpPr>
            <a:stCxn id="5" idx="2"/>
            <a:endCxn id="17" idx="0"/>
          </p:cNvCxnSpPr>
          <p:nvPr/>
        </p:nvCxnSpPr>
        <p:spPr>
          <a:xfrm rot="5400000">
            <a:off x="2531326" y="3060066"/>
            <a:ext cx="658730" cy="110972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5" idx="2"/>
            <a:endCxn id="18" idx="0"/>
          </p:cNvCxnSpPr>
          <p:nvPr/>
        </p:nvCxnSpPr>
        <p:spPr>
          <a:xfrm rot="16200000" flipH="1">
            <a:off x="3893012" y="2808105"/>
            <a:ext cx="658730" cy="161364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6" idx="2"/>
            <a:endCxn id="19" idx="0"/>
          </p:cNvCxnSpPr>
          <p:nvPr/>
        </p:nvCxnSpPr>
        <p:spPr>
          <a:xfrm>
            <a:off x="8126507" y="3285564"/>
            <a:ext cx="0" cy="5935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53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Hamming </a:t>
            </a:r>
            <a:r>
              <a:rPr lang="en-US" sz="3600" dirty="0" smtClean="0">
                <a:solidFill>
                  <a:schemeClr val="tx1"/>
                </a:solidFill>
              </a:rPr>
              <a:t>Code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Hamming code is a block code that is capable of </a:t>
            </a:r>
            <a:r>
              <a:rPr lang="en-IN" dirty="0">
                <a:solidFill>
                  <a:srgbClr val="673BBA"/>
                </a:solidFill>
              </a:rPr>
              <a:t>detecting</a:t>
            </a:r>
            <a:r>
              <a:rPr lang="en-IN" dirty="0"/>
              <a:t> up to two simultaneous bit errors and </a:t>
            </a:r>
            <a:r>
              <a:rPr lang="en-IN" dirty="0">
                <a:solidFill>
                  <a:srgbClr val="673BBA"/>
                </a:solidFill>
              </a:rPr>
              <a:t>correcting</a:t>
            </a:r>
            <a:r>
              <a:rPr lang="en-IN" dirty="0"/>
              <a:t> single-bit errors. </a:t>
            </a:r>
            <a:endParaRPr lang="en-IN" dirty="0" smtClean="0"/>
          </a:p>
          <a:p>
            <a:r>
              <a:rPr lang="en-IN" dirty="0" smtClean="0"/>
              <a:t>It </a:t>
            </a:r>
            <a:r>
              <a:rPr lang="en-IN" dirty="0"/>
              <a:t>was developed by </a:t>
            </a:r>
            <a:r>
              <a:rPr lang="en-IN" dirty="0">
                <a:solidFill>
                  <a:srgbClr val="673BBA"/>
                </a:solidFill>
              </a:rPr>
              <a:t>R.W. Hamming </a:t>
            </a:r>
            <a:r>
              <a:rPr lang="en-IN" dirty="0"/>
              <a:t>for </a:t>
            </a:r>
            <a:r>
              <a:rPr lang="en-IN" dirty="0">
                <a:solidFill>
                  <a:srgbClr val="673BBA"/>
                </a:solidFill>
              </a:rPr>
              <a:t>error correction</a:t>
            </a:r>
            <a:r>
              <a:rPr lang="en-IN" dirty="0"/>
              <a:t>.</a:t>
            </a:r>
          </a:p>
          <a:p>
            <a:r>
              <a:rPr lang="en-IN" dirty="0"/>
              <a:t>In this coding method, the source encodes the message by </a:t>
            </a:r>
            <a:r>
              <a:rPr lang="en-IN" dirty="0">
                <a:solidFill>
                  <a:srgbClr val="673BBA"/>
                </a:solidFill>
              </a:rPr>
              <a:t>inserting</a:t>
            </a:r>
            <a:r>
              <a:rPr lang="en-IN" dirty="0"/>
              <a:t> </a:t>
            </a:r>
            <a:r>
              <a:rPr lang="en-IN" dirty="0">
                <a:solidFill>
                  <a:srgbClr val="673BBA"/>
                </a:solidFill>
              </a:rPr>
              <a:t>redundant bits </a:t>
            </a:r>
            <a:r>
              <a:rPr lang="en-IN" dirty="0"/>
              <a:t>within the message. </a:t>
            </a:r>
            <a:endParaRPr lang="en-IN" dirty="0" smtClean="0"/>
          </a:p>
          <a:p>
            <a:r>
              <a:rPr lang="en-IN" dirty="0" smtClean="0"/>
              <a:t>These </a:t>
            </a:r>
            <a:r>
              <a:rPr lang="en-IN" dirty="0"/>
              <a:t>redundant bits are </a:t>
            </a:r>
            <a:r>
              <a:rPr lang="en-IN" dirty="0">
                <a:solidFill>
                  <a:srgbClr val="673BBA"/>
                </a:solidFill>
              </a:rPr>
              <a:t>extra bits </a:t>
            </a:r>
            <a:r>
              <a:rPr lang="en-IN" dirty="0"/>
              <a:t>that are generated and inserted at specific </a:t>
            </a:r>
            <a:r>
              <a:rPr lang="en-IN" dirty="0">
                <a:solidFill>
                  <a:srgbClr val="673BBA"/>
                </a:solidFill>
              </a:rPr>
              <a:t>positions</a:t>
            </a:r>
            <a:r>
              <a:rPr lang="en-IN" dirty="0"/>
              <a:t> in the message itself to enable error </a:t>
            </a:r>
            <a:r>
              <a:rPr lang="en-IN" dirty="0">
                <a:solidFill>
                  <a:srgbClr val="673BBA"/>
                </a:solidFill>
              </a:rPr>
              <a:t>detection</a:t>
            </a:r>
            <a:r>
              <a:rPr lang="en-IN" dirty="0"/>
              <a:t> and </a:t>
            </a:r>
            <a:r>
              <a:rPr lang="en-IN" dirty="0">
                <a:solidFill>
                  <a:srgbClr val="673BBA"/>
                </a:solidFill>
              </a:rPr>
              <a:t>correction</a:t>
            </a:r>
            <a:r>
              <a:rPr lang="en-IN" dirty="0"/>
              <a:t>. </a:t>
            </a:r>
            <a:endParaRPr lang="en-IN" dirty="0" smtClean="0"/>
          </a:p>
          <a:p>
            <a:r>
              <a:rPr lang="en-IN" dirty="0" smtClean="0"/>
              <a:t>When </a:t>
            </a:r>
            <a:r>
              <a:rPr lang="en-IN" dirty="0"/>
              <a:t>the </a:t>
            </a:r>
            <a:r>
              <a:rPr lang="en-IN" dirty="0">
                <a:solidFill>
                  <a:srgbClr val="673BBA"/>
                </a:solidFill>
              </a:rPr>
              <a:t>destination</a:t>
            </a:r>
            <a:r>
              <a:rPr lang="en-IN" dirty="0"/>
              <a:t> receives this message, it performs </a:t>
            </a:r>
            <a:r>
              <a:rPr lang="en-IN" dirty="0">
                <a:solidFill>
                  <a:srgbClr val="673BBA"/>
                </a:solidFill>
              </a:rPr>
              <a:t>recalculations</a:t>
            </a:r>
            <a:r>
              <a:rPr lang="en-IN" dirty="0"/>
              <a:t> to detect errors and find the bit position that has error.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615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Hamming </a:t>
            </a:r>
            <a:r>
              <a:rPr lang="en-IN" dirty="0" smtClean="0"/>
              <a:t>Code: </a:t>
            </a:r>
            <a:r>
              <a:rPr lang="en-IN" dirty="0"/>
              <a:t>Encoding a message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Step 1</a:t>
            </a:r>
            <a:r>
              <a:rPr lang="en-IN" dirty="0"/>
              <a:t> − Calculation of the number of redundant bits.</a:t>
            </a:r>
          </a:p>
          <a:p>
            <a:r>
              <a:rPr lang="en-IN" b="1" dirty="0"/>
              <a:t>Step 2</a:t>
            </a:r>
            <a:r>
              <a:rPr lang="en-IN" dirty="0"/>
              <a:t> − Positioning the redundant bits.</a:t>
            </a:r>
          </a:p>
          <a:p>
            <a:r>
              <a:rPr lang="en-IN" b="1" dirty="0"/>
              <a:t>Step 3</a:t>
            </a:r>
            <a:r>
              <a:rPr lang="en-IN" dirty="0"/>
              <a:t> − Calculating the values of each redundant bit.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632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1"/>
                </a:solidFill>
              </a:rPr>
              <a:t>Hamming Code Example: Encoding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b="1" dirty="0" smtClean="0"/>
              <a:t>Data:</a:t>
            </a:r>
            <a:r>
              <a:rPr lang="en-US" dirty="0" smtClean="0"/>
              <a:t> m=1011001(7-bit)</a:t>
            </a:r>
          </a:p>
          <a:p>
            <a:pPr marL="0" indent="0">
              <a:buNone/>
            </a:pPr>
            <a:r>
              <a:rPr lang="en-IN" dirty="0" smtClean="0"/>
              <a:t>	The </a:t>
            </a:r>
            <a:r>
              <a:rPr lang="en-IN" dirty="0"/>
              <a:t>number of redundant bits can be calculated by: </a:t>
            </a:r>
            <a:r>
              <a:rPr lang="en-IN" b="1" dirty="0">
                <a:solidFill>
                  <a:srgbClr val="673BBA"/>
                </a:solidFill>
                <a:latin typeface="Consolas" panose="020B0609020204030204" pitchFamily="49" charset="0"/>
              </a:rPr>
              <a:t>2</a:t>
            </a:r>
            <a:r>
              <a:rPr lang="en-IN" b="1" baseline="30000" dirty="0">
                <a:solidFill>
                  <a:srgbClr val="673BBA"/>
                </a:solidFill>
                <a:latin typeface="Consolas" panose="020B0609020204030204" pitchFamily="49" charset="0"/>
              </a:rPr>
              <a:t>r</a:t>
            </a:r>
            <a:r>
              <a:rPr lang="en-IN" b="1" dirty="0">
                <a:solidFill>
                  <a:srgbClr val="673BBA"/>
                </a:solidFill>
                <a:latin typeface="Consolas" panose="020B0609020204030204" pitchFamily="49" charset="0"/>
              </a:rPr>
              <a:t> ≥ m + r + 1 </a:t>
            </a:r>
          </a:p>
          <a:p>
            <a:pPr marL="0" indent="0" fontAlgn="base">
              <a:buNone/>
            </a:pPr>
            <a:r>
              <a:rPr lang="en-IN" dirty="0" smtClean="0"/>
              <a:t>	where</a:t>
            </a:r>
            <a:r>
              <a:rPr lang="en-IN" dirty="0"/>
              <a:t>, r = redundant bit, m = data bit </a:t>
            </a:r>
          </a:p>
          <a:p>
            <a:r>
              <a:rPr lang="en-US" b="1" dirty="0" smtClean="0"/>
              <a:t>Step-1:</a:t>
            </a:r>
            <a:r>
              <a:rPr lang="en-US" dirty="0" smtClean="0"/>
              <a:t> </a:t>
            </a:r>
            <a:r>
              <a:rPr lang="en-US" b="1" dirty="0" smtClean="0"/>
              <a:t>Calculate value of redundant bit(r) </a:t>
            </a:r>
          </a:p>
          <a:p>
            <a:pPr marL="0" indent="0">
              <a:buNone/>
            </a:pPr>
            <a:r>
              <a:rPr lang="en-US" dirty="0" smtClean="0"/>
              <a:t>	     </a:t>
            </a:r>
            <a:r>
              <a:rPr lang="en-US" dirty="0" smtClean="0">
                <a:solidFill>
                  <a:srgbClr val="673BBA"/>
                </a:solidFill>
              </a:rPr>
              <a:t>Formula</a:t>
            </a:r>
            <a:r>
              <a:rPr lang="en-US" dirty="0" smtClean="0"/>
              <a:t>: 	</a:t>
            </a:r>
            <a:r>
              <a:rPr lang="en-US" b="1" dirty="0" smtClean="0">
                <a:latin typeface="Consolas" panose="020B0609020204030204" pitchFamily="49" charset="0"/>
              </a:rPr>
              <a:t>2</a:t>
            </a:r>
            <a:r>
              <a:rPr lang="en-US" b="1" baseline="30000" dirty="0" smtClean="0">
                <a:latin typeface="Consolas" panose="020B0609020204030204" pitchFamily="49" charset="0"/>
              </a:rPr>
              <a:t>r </a:t>
            </a:r>
            <a:r>
              <a:rPr lang="en-US" b="1" dirty="0" smtClean="0">
                <a:latin typeface="Consolas" panose="020B0609020204030204" pitchFamily="49" charset="0"/>
              </a:rPr>
              <a:t>≥ m+r+1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</a:rPr>
              <a:t>		</a:t>
            </a:r>
            <a:r>
              <a:rPr lang="en-US" dirty="0">
                <a:latin typeface="Consolas" panose="020B0609020204030204" pitchFamily="49" charset="0"/>
              </a:rPr>
              <a:t>2</a:t>
            </a:r>
            <a:r>
              <a:rPr lang="en-US" baseline="30000" dirty="0">
                <a:latin typeface="Consolas" panose="020B0609020204030204" pitchFamily="49" charset="0"/>
              </a:rPr>
              <a:t>r </a:t>
            </a:r>
            <a:r>
              <a:rPr lang="en-US" dirty="0">
                <a:latin typeface="Consolas" panose="020B0609020204030204" pitchFamily="49" charset="0"/>
              </a:rPr>
              <a:t>≥ </a:t>
            </a:r>
            <a:r>
              <a:rPr lang="en-US" dirty="0" smtClean="0">
                <a:latin typeface="Consolas" panose="020B0609020204030204" pitchFamily="49" charset="0"/>
              </a:rPr>
              <a:t>7+r+1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</a:rPr>
              <a:t>	Assuming r=3:	2</a:t>
            </a:r>
            <a:r>
              <a:rPr lang="en-US" baseline="30000" dirty="0" smtClean="0">
                <a:latin typeface="Consolas" panose="020B0609020204030204" pitchFamily="49" charset="0"/>
              </a:rPr>
              <a:t>3 </a:t>
            </a:r>
            <a:r>
              <a:rPr lang="en-US" dirty="0">
                <a:latin typeface="Consolas" panose="020B0609020204030204" pitchFamily="49" charset="0"/>
              </a:rPr>
              <a:t>≥ </a:t>
            </a:r>
            <a:r>
              <a:rPr lang="en-US" dirty="0" smtClean="0">
                <a:latin typeface="Consolas" panose="020B0609020204030204" pitchFamily="49" charset="0"/>
              </a:rPr>
              <a:t>7+3+1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</a:rPr>
              <a:t>				</a:t>
            </a:r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baseline="30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≥ </a:t>
            </a:r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11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		</a:t>
            </a:r>
            <a:r>
              <a:rPr lang="en-US" dirty="0">
                <a:latin typeface="Consolas" panose="020B0609020204030204" pitchFamily="49" charset="0"/>
              </a:rPr>
              <a:t>Assuming </a:t>
            </a:r>
            <a:r>
              <a:rPr lang="en-US" dirty="0" smtClean="0">
                <a:latin typeface="Consolas" panose="020B0609020204030204" pitchFamily="49" charset="0"/>
              </a:rPr>
              <a:t>r=4:	2</a:t>
            </a:r>
            <a:r>
              <a:rPr lang="en-US" baseline="30000" dirty="0" smtClean="0">
                <a:latin typeface="Consolas" panose="020B0609020204030204" pitchFamily="49" charset="0"/>
              </a:rPr>
              <a:t>4 </a:t>
            </a:r>
            <a:r>
              <a:rPr lang="en-US" dirty="0">
                <a:latin typeface="Consolas" panose="020B0609020204030204" pitchFamily="49" charset="0"/>
              </a:rPr>
              <a:t>≥ </a:t>
            </a:r>
            <a:r>
              <a:rPr lang="en-US" dirty="0" smtClean="0">
                <a:latin typeface="Consolas" panose="020B0609020204030204" pitchFamily="49" charset="0"/>
              </a:rPr>
              <a:t>7+4+1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</a:rPr>
              <a:t>				</a:t>
            </a:r>
            <a:r>
              <a:rPr lang="en-US" dirty="0" smtClean="0">
                <a:solidFill>
                  <a:srgbClr val="00B050"/>
                </a:solidFill>
                <a:latin typeface="Consolas" panose="020B0609020204030204" pitchFamily="49" charset="0"/>
              </a:rPr>
              <a:t>16 ≥ 12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</a:rPr>
              <a:t>				Therefore, </a:t>
            </a:r>
            <a:r>
              <a:rPr lang="en-US" b="1" dirty="0" smtClean="0">
                <a:solidFill>
                  <a:srgbClr val="673BBA"/>
                </a:solidFill>
                <a:latin typeface="Consolas" panose="020B0609020204030204" pitchFamily="49" charset="0"/>
              </a:rPr>
              <a:t>r=4</a:t>
            </a:r>
            <a:endParaRPr lang="en-US" b="1" dirty="0">
              <a:solidFill>
                <a:srgbClr val="673BBA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b="1" dirty="0" smtClean="0">
              <a:latin typeface="Consolas" panose="020B0609020204030204" pitchFamily="49" charset="0"/>
            </a:endParaRPr>
          </a:p>
          <a:p>
            <a:r>
              <a:rPr lang="en-US" dirty="0" smtClean="0"/>
              <a:t>Step-3: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6421790" y="4057535"/>
            <a:ext cx="354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372" y="4974581"/>
            <a:ext cx="383213" cy="34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33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Hamming </a:t>
            </a:r>
            <a:r>
              <a:rPr lang="en-US" sz="3600" dirty="0" smtClean="0">
                <a:solidFill>
                  <a:schemeClr val="tx1"/>
                </a:solidFill>
              </a:rPr>
              <a:t>Code Example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b="1" dirty="0" smtClean="0"/>
              <a:t>Data:</a:t>
            </a:r>
            <a:r>
              <a:rPr lang="en-US" dirty="0" smtClean="0"/>
              <a:t> m=1011001(7-bit)</a:t>
            </a:r>
          </a:p>
          <a:p>
            <a:r>
              <a:rPr lang="en-US" b="1" dirty="0" smtClean="0"/>
              <a:t>Step-2:</a:t>
            </a:r>
            <a:r>
              <a:rPr lang="en-US" dirty="0" smtClean="0"/>
              <a:t> </a:t>
            </a:r>
            <a:r>
              <a:rPr lang="en-IN" b="1" dirty="0"/>
              <a:t>Positioning the redundant </a:t>
            </a:r>
            <a:r>
              <a:rPr lang="en-IN" b="1" dirty="0" smtClean="0"/>
              <a:t>bits</a:t>
            </a:r>
          </a:p>
          <a:p>
            <a:pPr lvl="1"/>
            <a:r>
              <a:rPr lang="en-IN" dirty="0"/>
              <a:t>The </a:t>
            </a:r>
            <a:r>
              <a:rPr lang="en-IN" i="1" dirty="0"/>
              <a:t>r</a:t>
            </a:r>
            <a:r>
              <a:rPr lang="en-IN" dirty="0"/>
              <a:t> redundant bits placed at bit positions of powers of 2, i.e. 1, 2, 4, 8, 16 etc. </a:t>
            </a:r>
            <a:endParaRPr lang="en-IN" dirty="0" smtClean="0"/>
          </a:p>
          <a:p>
            <a:pPr lvl="1"/>
            <a:r>
              <a:rPr lang="en-IN" dirty="0" smtClean="0"/>
              <a:t>They </a:t>
            </a:r>
            <a:r>
              <a:rPr lang="en-IN" dirty="0"/>
              <a:t>are referred in the rest of this text as </a:t>
            </a:r>
            <a:r>
              <a:rPr lang="en-IN" i="1" dirty="0"/>
              <a:t>r</a:t>
            </a:r>
            <a:r>
              <a:rPr lang="en-IN" i="1" baseline="-25000" dirty="0"/>
              <a:t>1</a:t>
            </a:r>
            <a:r>
              <a:rPr lang="en-IN" dirty="0"/>
              <a:t> (at position 1), </a:t>
            </a:r>
            <a:r>
              <a:rPr lang="en-IN" i="1" dirty="0"/>
              <a:t>r</a:t>
            </a:r>
            <a:r>
              <a:rPr lang="en-IN" i="1" baseline="-25000" dirty="0"/>
              <a:t>2</a:t>
            </a:r>
            <a:r>
              <a:rPr lang="en-IN" dirty="0"/>
              <a:t> (at position 2), </a:t>
            </a:r>
            <a:r>
              <a:rPr lang="en-IN" i="1" dirty="0"/>
              <a:t>r</a:t>
            </a:r>
            <a:r>
              <a:rPr lang="en-IN" i="1" baseline="-25000" dirty="0"/>
              <a:t>3</a:t>
            </a:r>
            <a:r>
              <a:rPr lang="en-IN" dirty="0"/>
              <a:t> (at position 4), </a:t>
            </a:r>
            <a:r>
              <a:rPr lang="en-IN" i="1" dirty="0"/>
              <a:t>r</a:t>
            </a:r>
            <a:r>
              <a:rPr lang="en-IN" i="1" baseline="-25000" dirty="0"/>
              <a:t>4</a:t>
            </a:r>
            <a:r>
              <a:rPr lang="en-IN" dirty="0"/>
              <a:t> (at position 8) and so on.</a:t>
            </a:r>
            <a:endParaRPr lang="en-IN" b="1" dirty="0" smtClean="0"/>
          </a:p>
          <a:p>
            <a:pPr marL="457200" lvl="1" indent="0">
              <a:buNone/>
            </a:pPr>
            <a:r>
              <a:rPr lang="en-US" dirty="0" smtClean="0"/>
              <a:t>Data-bit+ redundant-bit= 7-bit+4-bit=11-bit</a:t>
            </a:r>
          </a:p>
          <a:p>
            <a:pPr marL="457200" lvl="1" indent="0">
              <a:buNone/>
            </a:pPr>
            <a:r>
              <a:rPr lang="en-US" dirty="0" smtClean="0"/>
              <a:t>Redundant bits= r1, r2, r4, r8</a:t>
            </a:r>
            <a:endParaRPr lang="en-IN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b="1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967945"/>
              </p:ext>
            </p:extLst>
          </p:nvPr>
        </p:nvGraphicFramePr>
        <p:xfrm>
          <a:off x="2358821" y="3654619"/>
          <a:ext cx="812799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  <a:gridCol w="738909"/>
                <a:gridCol w="738909"/>
                <a:gridCol w="738909"/>
                <a:gridCol w="738909"/>
                <a:gridCol w="738909"/>
                <a:gridCol w="738909"/>
                <a:gridCol w="738909"/>
                <a:gridCol w="738909"/>
                <a:gridCol w="738909"/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11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10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9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8</a:t>
                      </a:r>
                      <a:endParaRPr lang="en-IN" sz="2000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7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6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5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4</a:t>
                      </a:r>
                      <a:endParaRPr lang="en-IN" sz="2000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3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2</a:t>
                      </a:r>
                      <a:endParaRPr lang="en-IN" sz="2000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IN" sz="2000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9920959" y="4046989"/>
            <a:ext cx="3994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673BBA"/>
                </a:solidFill>
              </a:rPr>
              <a:t>r1</a:t>
            </a:r>
            <a:endParaRPr lang="en-IN" sz="2000" b="1" dirty="0">
              <a:solidFill>
                <a:srgbClr val="673BBA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125299" y="4046989"/>
            <a:ext cx="3994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673BBA"/>
                </a:solidFill>
              </a:rPr>
              <a:t>r2</a:t>
            </a:r>
            <a:endParaRPr lang="en-IN" sz="2000" b="1" dirty="0">
              <a:solidFill>
                <a:srgbClr val="673BBA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18933" y="4046989"/>
            <a:ext cx="3994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673BBA"/>
                </a:solidFill>
              </a:rPr>
              <a:t>r4</a:t>
            </a:r>
            <a:endParaRPr lang="en-IN" sz="2000" b="1" dirty="0">
              <a:solidFill>
                <a:srgbClr val="673BBA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91159" y="4046989"/>
            <a:ext cx="3994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673BBA"/>
                </a:solidFill>
              </a:rPr>
              <a:t>r8</a:t>
            </a:r>
            <a:endParaRPr lang="en-IN" sz="2000" b="1" dirty="0">
              <a:solidFill>
                <a:srgbClr val="673BBA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59047" y="4046989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325559" y="4046989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0</a:t>
            </a:r>
            <a:endParaRPr lang="en-IN" sz="2000" b="1" dirty="0">
              <a:solidFill>
                <a:srgbClr val="00B05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37605" y="4046989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526087" y="4046989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254675" y="4046989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0</a:t>
            </a:r>
            <a:endParaRPr lang="en-IN" sz="2000" b="1" dirty="0">
              <a:solidFill>
                <a:srgbClr val="00B05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022529" y="4046989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0</a:t>
            </a:r>
            <a:endParaRPr lang="en-IN" sz="2000" b="1" dirty="0">
              <a:solidFill>
                <a:srgbClr val="00B05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414595" y="4046989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55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Hamming Code Example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8633991" cy="5590565"/>
          </a:xfrm>
        </p:spPr>
        <p:txBody>
          <a:bodyPr/>
          <a:lstStyle/>
          <a:p>
            <a:r>
              <a:rPr lang="en-US" b="1" dirty="0" smtClean="0"/>
              <a:t>Step-3</a:t>
            </a:r>
            <a:r>
              <a:rPr lang="en-US" dirty="0" smtClean="0"/>
              <a:t>: </a:t>
            </a:r>
            <a:r>
              <a:rPr lang="en-IN" b="1" dirty="0"/>
              <a:t>Calculating the values of each redundant </a:t>
            </a:r>
            <a:r>
              <a:rPr lang="en-IN" b="1" dirty="0" smtClean="0"/>
              <a:t>bit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</a:t>
            </a:r>
            <a:endParaRPr lang="en-IN" b="1" dirty="0"/>
          </a:p>
          <a:p>
            <a:endParaRPr lang="en-IN" dirty="0"/>
          </a:p>
        </p:txBody>
      </p:sp>
      <p:pic>
        <p:nvPicPr>
          <p:cNvPr id="2050" name="Picture 2" descr="https://media.geeksforgeeks.org/wp-content/uploads/20200424184419/hamming_cod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5" t="5661" r="4387" b="21745"/>
          <a:stretch/>
        </p:blipFill>
        <p:spPr bwMode="auto">
          <a:xfrm>
            <a:off x="8765171" y="825345"/>
            <a:ext cx="3295650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58637"/>
              </p:ext>
            </p:extLst>
          </p:nvPr>
        </p:nvGraphicFramePr>
        <p:xfrm>
          <a:off x="384176" y="1359654"/>
          <a:ext cx="812799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  <a:gridCol w="738909"/>
                <a:gridCol w="738909"/>
                <a:gridCol w="738909"/>
                <a:gridCol w="738909"/>
                <a:gridCol w="738909"/>
                <a:gridCol w="738909"/>
                <a:gridCol w="738909"/>
                <a:gridCol w="738909"/>
                <a:gridCol w="738909"/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11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10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9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8</a:t>
                      </a:r>
                      <a:endParaRPr lang="en-IN" sz="2000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7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6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5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4</a:t>
                      </a:r>
                      <a:endParaRPr lang="en-IN" sz="2000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3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2</a:t>
                      </a:r>
                      <a:endParaRPr lang="en-IN" sz="2000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IN" sz="2000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7946314" y="1752024"/>
            <a:ext cx="3994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673BBA"/>
                </a:solidFill>
              </a:rPr>
              <a:t>r1</a:t>
            </a:r>
            <a:endParaRPr lang="en-IN" sz="2000" b="1" dirty="0">
              <a:solidFill>
                <a:srgbClr val="673BBA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150654" y="1752024"/>
            <a:ext cx="3994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673BBA"/>
                </a:solidFill>
              </a:rPr>
              <a:t>r2</a:t>
            </a:r>
            <a:endParaRPr lang="en-IN" sz="2000" b="1" dirty="0">
              <a:solidFill>
                <a:srgbClr val="673BBA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44288" y="1752024"/>
            <a:ext cx="3994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673BBA"/>
                </a:solidFill>
              </a:rPr>
              <a:t>r4</a:t>
            </a:r>
            <a:endParaRPr lang="en-IN" sz="2000" b="1" dirty="0">
              <a:solidFill>
                <a:srgbClr val="673BBA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16514" y="1752024"/>
            <a:ext cx="3994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673BBA"/>
                </a:solidFill>
              </a:rPr>
              <a:t>r8</a:t>
            </a:r>
            <a:endParaRPr lang="en-IN" sz="2000" b="1" dirty="0">
              <a:solidFill>
                <a:srgbClr val="673BBA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4402" y="1752024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50914" y="1752024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0</a:t>
            </a:r>
            <a:endParaRPr lang="en-IN" sz="2000" b="1" dirty="0">
              <a:solidFill>
                <a:srgbClr val="00B05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62960" y="1752024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551442" y="1752024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80030" y="1752024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0</a:t>
            </a:r>
            <a:endParaRPr lang="en-IN" sz="2000" b="1" dirty="0">
              <a:solidFill>
                <a:srgbClr val="00B05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47884" y="1752024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0</a:t>
            </a:r>
            <a:endParaRPr lang="en-IN" sz="2000" b="1" dirty="0">
              <a:solidFill>
                <a:srgbClr val="00B05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439950" y="1752024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558161"/>
              </p:ext>
            </p:extLst>
          </p:nvPr>
        </p:nvGraphicFramePr>
        <p:xfrm>
          <a:off x="337361" y="2359084"/>
          <a:ext cx="204252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769"/>
                <a:gridCol w="161075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r1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1,</a:t>
                      </a:r>
                      <a:r>
                        <a:rPr lang="en-US" b="1" dirty="0" smtClean="0"/>
                        <a:t>3,5,7,9,11</a:t>
                      </a:r>
                      <a:endParaRPr lang="en-IN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576738"/>
              </p:ext>
            </p:extLst>
          </p:nvPr>
        </p:nvGraphicFramePr>
        <p:xfrm>
          <a:off x="337361" y="2729924"/>
          <a:ext cx="204252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769"/>
                <a:gridCol w="161075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r2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2,</a:t>
                      </a:r>
                      <a:r>
                        <a:rPr lang="en-US" b="1" dirty="0" smtClean="0"/>
                        <a:t>3,6,7,10,11</a:t>
                      </a:r>
                      <a:endParaRPr lang="en-IN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723574"/>
              </p:ext>
            </p:extLst>
          </p:nvPr>
        </p:nvGraphicFramePr>
        <p:xfrm>
          <a:off x="337361" y="3100764"/>
          <a:ext cx="204252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769"/>
                <a:gridCol w="161075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r4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4,</a:t>
                      </a:r>
                      <a:r>
                        <a:rPr lang="en-US" b="1" dirty="0" smtClean="0"/>
                        <a:t>5,6,7</a:t>
                      </a:r>
                      <a:endParaRPr lang="en-IN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556499"/>
              </p:ext>
            </p:extLst>
          </p:nvPr>
        </p:nvGraphicFramePr>
        <p:xfrm>
          <a:off x="337361" y="3474478"/>
          <a:ext cx="204252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769"/>
                <a:gridCol w="161075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r8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8,</a:t>
                      </a:r>
                      <a:r>
                        <a:rPr lang="en-US" b="1" dirty="0" smtClean="0"/>
                        <a:t>9,10,11</a:t>
                      </a:r>
                      <a:endParaRPr lang="en-IN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Right Brace 16"/>
          <p:cNvSpPr/>
          <p:nvPr/>
        </p:nvSpPr>
        <p:spPr>
          <a:xfrm>
            <a:off x="2501900" y="2359084"/>
            <a:ext cx="214614" cy="148623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/>
          <p:cNvSpPr txBox="1"/>
          <p:nvPr/>
        </p:nvSpPr>
        <p:spPr>
          <a:xfrm>
            <a:off x="2969510" y="2915344"/>
            <a:ext cx="3853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This example consider </a:t>
            </a:r>
            <a:r>
              <a:rPr lang="en-US" i="1" u="sng" dirty="0" smtClean="0"/>
              <a:t>‘</a:t>
            </a:r>
            <a:r>
              <a:rPr lang="en-US" b="1" i="1" u="sng" dirty="0" smtClean="0">
                <a:solidFill>
                  <a:srgbClr val="673BBA"/>
                </a:solidFill>
              </a:rPr>
              <a:t>EVEN PARITY</a:t>
            </a:r>
            <a:r>
              <a:rPr lang="en-US" b="1" i="1" dirty="0" smtClean="0">
                <a:solidFill>
                  <a:srgbClr val="673BBA"/>
                </a:solidFill>
              </a:rPr>
              <a:t>’ </a:t>
            </a:r>
            <a:r>
              <a:rPr lang="en-US" i="1" dirty="0" smtClean="0"/>
              <a:t>bit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223213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 animBg="1"/>
      <p:bldP spid="2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Hamming Code Example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8633991" cy="5590565"/>
          </a:xfrm>
        </p:spPr>
        <p:txBody>
          <a:bodyPr/>
          <a:lstStyle/>
          <a:p>
            <a:r>
              <a:rPr lang="en-US" b="1" dirty="0" smtClean="0"/>
              <a:t>Step-3</a:t>
            </a:r>
            <a:r>
              <a:rPr lang="en-US" dirty="0" smtClean="0"/>
              <a:t>: </a:t>
            </a:r>
            <a:r>
              <a:rPr lang="en-IN" b="1" dirty="0"/>
              <a:t>Calculating the values of each redundant </a:t>
            </a:r>
            <a:r>
              <a:rPr lang="en-IN" b="1" dirty="0" smtClean="0"/>
              <a:t>bit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  <a:p>
            <a:endParaRPr lang="en-US" b="1" dirty="0" smtClean="0"/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</a:t>
            </a:r>
            <a:endParaRPr lang="en-IN" b="1" dirty="0"/>
          </a:p>
          <a:p>
            <a:endParaRPr lang="en-IN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84176" y="1359654"/>
          <a:ext cx="812799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  <a:gridCol w="738909"/>
                <a:gridCol w="738909"/>
                <a:gridCol w="738909"/>
                <a:gridCol w="738909"/>
                <a:gridCol w="738909"/>
                <a:gridCol w="738909"/>
                <a:gridCol w="738909"/>
                <a:gridCol w="738909"/>
                <a:gridCol w="738909"/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11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10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9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8</a:t>
                      </a:r>
                      <a:endParaRPr lang="en-IN" sz="2000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7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6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5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4</a:t>
                      </a:r>
                      <a:endParaRPr lang="en-IN" sz="2000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3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2</a:t>
                      </a:r>
                      <a:endParaRPr lang="en-IN" sz="2000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IN" sz="2000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7946314" y="1752024"/>
            <a:ext cx="3994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673BBA"/>
                </a:solidFill>
              </a:rPr>
              <a:t>r1</a:t>
            </a:r>
            <a:endParaRPr lang="en-IN" sz="2000" b="1" dirty="0">
              <a:solidFill>
                <a:srgbClr val="673BBA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150654" y="1752024"/>
            <a:ext cx="3994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673BBA"/>
                </a:solidFill>
              </a:rPr>
              <a:t>r2</a:t>
            </a:r>
            <a:endParaRPr lang="en-IN" sz="2000" b="1" dirty="0">
              <a:solidFill>
                <a:srgbClr val="673BBA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44288" y="1752024"/>
            <a:ext cx="3994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673BBA"/>
                </a:solidFill>
              </a:rPr>
              <a:t>r4</a:t>
            </a:r>
            <a:endParaRPr lang="en-IN" sz="2000" b="1" dirty="0">
              <a:solidFill>
                <a:srgbClr val="673BBA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16514" y="1752024"/>
            <a:ext cx="3994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673BBA"/>
                </a:solidFill>
              </a:rPr>
              <a:t>r8</a:t>
            </a:r>
            <a:endParaRPr lang="en-IN" sz="2000" b="1" dirty="0">
              <a:solidFill>
                <a:srgbClr val="673BBA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4402" y="1752024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50914" y="1752024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0</a:t>
            </a:r>
            <a:endParaRPr lang="en-IN" sz="2000" b="1" dirty="0">
              <a:solidFill>
                <a:srgbClr val="00B05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62960" y="1752024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551442" y="1752024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80030" y="1752024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0</a:t>
            </a:r>
            <a:endParaRPr lang="en-IN" sz="2000" b="1" dirty="0">
              <a:solidFill>
                <a:srgbClr val="00B05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47884" y="1752024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0</a:t>
            </a:r>
            <a:endParaRPr lang="en-IN" sz="2000" b="1" dirty="0">
              <a:solidFill>
                <a:srgbClr val="00B05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439950" y="1752024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746381"/>
              </p:ext>
            </p:extLst>
          </p:nvPr>
        </p:nvGraphicFramePr>
        <p:xfrm>
          <a:off x="9931553" y="872850"/>
          <a:ext cx="204252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769"/>
                <a:gridCol w="161075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r1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1,</a:t>
                      </a:r>
                      <a:r>
                        <a:rPr lang="en-US" b="1" dirty="0" smtClean="0"/>
                        <a:t>3,5,7,9,11</a:t>
                      </a:r>
                      <a:endParaRPr lang="en-IN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522772"/>
              </p:ext>
            </p:extLst>
          </p:nvPr>
        </p:nvGraphicFramePr>
        <p:xfrm>
          <a:off x="9931553" y="1243690"/>
          <a:ext cx="204252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769"/>
                <a:gridCol w="161075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r2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2,</a:t>
                      </a:r>
                      <a:r>
                        <a:rPr lang="en-US" b="1" dirty="0" smtClean="0"/>
                        <a:t>3,6,7,10,11</a:t>
                      </a:r>
                      <a:endParaRPr lang="en-IN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08819"/>
              </p:ext>
            </p:extLst>
          </p:nvPr>
        </p:nvGraphicFramePr>
        <p:xfrm>
          <a:off x="9931553" y="1614530"/>
          <a:ext cx="204252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769"/>
                <a:gridCol w="161075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r4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4,</a:t>
                      </a:r>
                      <a:r>
                        <a:rPr lang="en-US" b="1" dirty="0" smtClean="0"/>
                        <a:t>5,6,7</a:t>
                      </a:r>
                      <a:endParaRPr lang="en-IN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171814"/>
              </p:ext>
            </p:extLst>
          </p:nvPr>
        </p:nvGraphicFramePr>
        <p:xfrm>
          <a:off x="9931553" y="1988244"/>
          <a:ext cx="204252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769"/>
                <a:gridCol w="161075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r8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8,</a:t>
                      </a:r>
                      <a:r>
                        <a:rPr lang="en-US" b="1" dirty="0" smtClean="0"/>
                        <a:t>9,10,11</a:t>
                      </a:r>
                      <a:endParaRPr lang="en-IN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081884"/>
              </p:ext>
            </p:extLst>
          </p:nvPr>
        </p:nvGraphicFramePr>
        <p:xfrm>
          <a:off x="2991586" y="2359084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11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8" name="Rectangle 27"/>
          <p:cNvSpPr/>
          <p:nvPr/>
        </p:nvSpPr>
        <p:spPr>
          <a:xfrm>
            <a:off x="3203785" y="2751454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826551"/>
              </p:ext>
            </p:extLst>
          </p:nvPr>
        </p:nvGraphicFramePr>
        <p:xfrm>
          <a:off x="3731796" y="2359084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9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0" name="Rectangle 29"/>
          <p:cNvSpPr/>
          <p:nvPr/>
        </p:nvSpPr>
        <p:spPr>
          <a:xfrm>
            <a:off x="3943995" y="2751454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375956"/>
              </p:ext>
            </p:extLst>
          </p:nvPr>
        </p:nvGraphicFramePr>
        <p:xfrm>
          <a:off x="4479646" y="2359084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7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2" name="Rectangle 31"/>
          <p:cNvSpPr/>
          <p:nvPr/>
        </p:nvSpPr>
        <p:spPr>
          <a:xfrm>
            <a:off x="4691845" y="2751454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116217"/>
              </p:ext>
            </p:extLst>
          </p:nvPr>
        </p:nvGraphicFramePr>
        <p:xfrm>
          <a:off x="5222176" y="2359084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5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4" name="Rectangle 33"/>
          <p:cNvSpPr/>
          <p:nvPr/>
        </p:nvSpPr>
        <p:spPr>
          <a:xfrm>
            <a:off x="5434375" y="2751454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0</a:t>
            </a:r>
            <a:endParaRPr lang="en-IN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906370"/>
              </p:ext>
            </p:extLst>
          </p:nvPr>
        </p:nvGraphicFramePr>
        <p:xfrm>
          <a:off x="5969866" y="2359084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3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6" name="Rectangle 35"/>
          <p:cNvSpPr/>
          <p:nvPr/>
        </p:nvSpPr>
        <p:spPr>
          <a:xfrm>
            <a:off x="6158260" y="2751454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441432"/>
              </p:ext>
            </p:extLst>
          </p:nvPr>
        </p:nvGraphicFramePr>
        <p:xfrm>
          <a:off x="7690227" y="2359084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r1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8" name="Rectangle 37"/>
          <p:cNvSpPr/>
          <p:nvPr/>
        </p:nvSpPr>
        <p:spPr>
          <a:xfrm>
            <a:off x="7902426" y="2751454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0</a:t>
            </a:r>
            <a:endParaRPr lang="en-IN" sz="2000" b="1" dirty="0">
              <a:solidFill>
                <a:srgbClr val="00B050"/>
              </a:solidFill>
            </a:endParaRPr>
          </a:p>
        </p:txBody>
      </p:sp>
      <p:cxnSp>
        <p:nvCxnSpPr>
          <p:cNvPr id="39" name="Straight Arrow Connector 38"/>
          <p:cNvCxnSpPr>
            <a:endCxn id="37" idx="1"/>
          </p:cNvCxnSpPr>
          <p:nvPr/>
        </p:nvCxnSpPr>
        <p:spPr>
          <a:xfrm>
            <a:off x="6684970" y="2751454"/>
            <a:ext cx="1005257" cy="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851675" y="2414109"/>
            <a:ext cx="712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Even </a:t>
            </a:r>
          </a:p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Parity</a:t>
            </a:r>
            <a:endParaRPr lang="en-IN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280046" y="2532759"/>
            <a:ext cx="14125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Value of r1=</a:t>
            </a:r>
          </a:p>
        </p:txBody>
      </p:sp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94787"/>
              </p:ext>
            </p:extLst>
          </p:nvPr>
        </p:nvGraphicFramePr>
        <p:xfrm>
          <a:off x="2991586" y="3180824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11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6" name="Rectangle 55"/>
          <p:cNvSpPr/>
          <p:nvPr/>
        </p:nvSpPr>
        <p:spPr>
          <a:xfrm>
            <a:off x="3203785" y="3573194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57" name="Table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5856"/>
              </p:ext>
            </p:extLst>
          </p:nvPr>
        </p:nvGraphicFramePr>
        <p:xfrm>
          <a:off x="3731796" y="3180824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10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8" name="Rectangle 57"/>
          <p:cNvSpPr/>
          <p:nvPr/>
        </p:nvSpPr>
        <p:spPr>
          <a:xfrm>
            <a:off x="3943995" y="3573194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0</a:t>
            </a:r>
            <a:endParaRPr lang="en-IN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59" name="Table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608287"/>
              </p:ext>
            </p:extLst>
          </p:nvPr>
        </p:nvGraphicFramePr>
        <p:xfrm>
          <a:off x="4479646" y="3180824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7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0" name="Rectangle 59"/>
          <p:cNvSpPr/>
          <p:nvPr/>
        </p:nvSpPr>
        <p:spPr>
          <a:xfrm>
            <a:off x="4691845" y="3573194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61" name="Table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492428"/>
              </p:ext>
            </p:extLst>
          </p:nvPr>
        </p:nvGraphicFramePr>
        <p:xfrm>
          <a:off x="5222176" y="3180824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6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2" name="Rectangle 61"/>
          <p:cNvSpPr/>
          <p:nvPr/>
        </p:nvSpPr>
        <p:spPr>
          <a:xfrm>
            <a:off x="5434375" y="3573194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0</a:t>
            </a:r>
            <a:endParaRPr lang="en-IN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63" name="Table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246002"/>
              </p:ext>
            </p:extLst>
          </p:nvPr>
        </p:nvGraphicFramePr>
        <p:xfrm>
          <a:off x="5961084" y="3182203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3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4" name="Rectangle 63"/>
          <p:cNvSpPr/>
          <p:nvPr/>
        </p:nvSpPr>
        <p:spPr>
          <a:xfrm>
            <a:off x="6158260" y="3573194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65" name="Table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667367"/>
              </p:ext>
            </p:extLst>
          </p:nvPr>
        </p:nvGraphicFramePr>
        <p:xfrm>
          <a:off x="7690227" y="3180824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r2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6" name="Rectangle 65"/>
          <p:cNvSpPr/>
          <p:nvPr/>
        </p:nvSpPr>
        <p:spPr>
          <a:xfrm>
            <a:off x="7902426" y="3573194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cxnSp>
        <p:nvCxnSpPr>
          <p:cNvPr id="67" name="Straight Arrow Connector 66"/>
          <p:cNvCxnSpPr>
            <a:endCxn id="65" idx="1"/>
          </p:cNvCxnSpPr>
          <p:nvPr/>
        </p:nvCxnSpPr>
        <p:spPr>
          <a:xfrm>
            <a:off x="6684970" y="3573194"/>
            <a:ext cx="1005257" cy="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6851675" y="3235849"/>
            <a:ext cx="712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</a:rPr>
              <a:t>Odd</a:t>
            </a:r>
          </a:p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</a:rPr>
              <a:t>Parity</a:t>
            </a:r>
            <a:endParaRPr lang="en-IN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280046" y="3354499"/>
            <a:ext cx="14125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Value of </a:t>
            </a:r>
            <a:r>
              <a:rPr lang="en-US" sz="2000" dirty="0" smtClean="0"/>
              <a:t>r2=</a:t>
            </a:r>
            <a:endParaRPr lang="en-US" sz="2000" dirty="0"/>
          </a:p>
        </p:txBody>
      </p:sp>
      <p:graphicFrame>
        <p:nvGraphicFramePr>
          <p:cNvPr id="70" name="Table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513847"/>
              </p:ext>
            </p:extLst>
          </p:nvPr>
        </p:nvGraphicFramePr>
        <p:xfrm>
          <a:off x="2997496" y="4034423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7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1" name="Rectangle 70"/>
          <p:cNvSpPr/>
          <p:nvPr/>
        </p:nvSpPr>
        <p:spPr>
          <a:xfrm>
            <a:off x="3209695" y="4426793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72" name="Table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054624"/>
              </p:ext>
            </p:extLst>
          </p:nvPr>
        </p:nvGraphicFramePr>
        <p:xfrm>
          <a:off x="3737706" y="4034423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6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3" name="Rectangle 72"/>
          <p:cNvSpPr/>
          <p:nvPr/>
        </p:nvSpPr>
        <p:spPr>
          <a:xfrm>
            <a:off x="3949905" y="4426793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0</a:t>
            </a:r>
            <a:endParaRPr lang="en-IN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74" name="Table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946644"/>
              </p:ext>
            </p:extLst>
          </p:nvPr>
        </p:nvGraphicFramePr>
        <p:xfrm>
          <a:off x="4485556" y="4034423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5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5" name="Rectangle 74"/>
          <p:cNvSpPr/>
          <p:nvPr/>
        </p:nvSpPr>
        <p:spPr>
          <a:xfrm>
            <a:off x="4697755" y="4426793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0</a:t>
            </a:r>
            <a:endParaRPr lang="en-IN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80" name="Table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886930"/>
              </p:ext>
            </p:extLst>
          </p:nvPr>
        </p:nvGraphicFramePr>
        <p:xfrm>
          <a:off x="7696137" y="4034423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r4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1" name="Rectangle 80"/>
          <p:cNvSpPr/>
          <p:nvPr/>
        </p:nvSpPr>
        <p:spPr>
          <a:xfrm>
            <a:off x="7908336" y="4426793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cxnSp>
        <p:nvCxnSpPr>
          <p:cNvPr id="82" name="Straight Arrow Connector 81"/>
          <p:cNvCxnSpPr>
            <a:stCxn id="74" idx="3"/>
            <a:endCxn id="80" idx="1"/>
          </p:cNvCxnSpPr>
          <p:nvPr/>
        </p:nvCxnSpPr>
        <p:spPr>
          <a:xfrm>
            <a:off x="5224465" y="4430663"/>
            <a:ext cx="24716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6857585" y="4089448"/>
            <a:ext cx="712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Odd</a:t>
            </a:r>
          </a:p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Parity</a:t>
            </a:r>
            <a:endParaRPr lang="en-IN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285956" y="4208098"/>
            <a:ext cx="14125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Value of </a:t>
            </a:r>
            <a:r>
              <a:rPr lang="en-US" sz="2000" dirty="0" smtClean="0"/>
              <a:t>r4=</a:t>
            </a:r>
            <a:endParaRPr lang="en-US" sz="2000" dirty="0"/>
          </a:p>
        </p:txBody>
      </p:sp>
      <p:graphicFrame>
        <p:nvGraphicFramePr>
          <p:cNvPr id="85" name="Table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034148"/>
              </p:ext>
            </p:extLst>
          </p:nvPr>
        </p:nvGraphicFramePr>
        <p:xfrm>
          <a:off x="2997496" y="4856163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11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6" name="Rectangle 85"/>
          <p:cNvSpPr/>
          <p:nvPr/>
        </p:nvSpPr>
        <p:spPr>
          <a:xfrm>
            <a:off x="3209695" y="5248533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87" name="Table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081383"/>
              </p:ext>
            </p:extLst>
          </p:nvPr>
        </p:nvGraphicFramePr>
        <p:xfrm>
          <a:off x="3737706" y="4856163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10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8" name="Rectangle 87"/>
          <p:cNvSpPr/>
          <p:nvPr/>
        </p:nvSpPr>
        <p:spPr>
          <a:xfrm>
            <a:off x="3949905" y="5248533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0</a:t>
            </a:r>
            <a:endParaRPr lang="en-IN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89" name="Table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402066"/>
              </p:ext>
            </p:extLst>
          </p:nvPr>
        </p:nvGraphicFramePr>
        <p:xfrm>
          <a:off x="4485556" y="4856163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9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0" name="Rectangle 89"/>
          <p:cNvSpPr/>
          <p:nvPr/>
        </p:nvSpPr>
        <p:spPr>
          <a:xfrm>
            <a:off x="4697755" y="5248533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95" name="Table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618148"/>
              </p:ext>
            </p:extLst>
          </p:nvPr>
        </p:nvGraphicFramePr>
        <p:xfrm>
          <a:off x="7696137" y="4856163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R8 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6" name="Rectangle 95"/>
          <p:cNvSpPr/>
          <p:nvPr/>
        </p:nvSpPr>
        <p:spPr>
          <a:xfrm>
            <a:off x="7908336" y="5248533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0</a:t>
            </a:r>
            <a:endParaRPr lang="en-IN" sz="2000" b="1" dirty="0">
              <a:solidFill>
                <a:srgbClr val="00B050"/>
              </a:solidFill>
            </a:endParaRPr>
          </a:p>
        </p:txBody>
      </p:sp>
      <p:cxnSp>
        <p:nvCxnSpPr>
          <p:cNvPr id="97" name="Straight Arrow Connector 96"/>
          <p:cNvCxnSpPr>
            <a:stCxn id="89" idx="3"/>
            <a:endCxn id="95" idx="1"/>
          </p:cNvCxnSpPr>
          <p:nvPr/>
        </p:nvCxnSpPr>
        <p:spPr>
          <a:xfrm>
            <a:off x="5224465" y="5252403"/>
            <a:ext cx="24716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6857585" y="4911188"/>
            <a:ext cx="712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Even</a:t>
            </a:r>
            <a:endParaRPr lang="en-US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Parity</a:t>
            </a:r>
            <a:endParaRPr lang="en-IN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1285956" y="5029838"/>
            <a:ext cx="14125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Value of </a:t>
            </a:r>
            <a:r>
              <a:rPr lang="en-US" sz="2000" dirty="0" smtClean="0"/>
              <a:t>r8=</a:t>
            </a:r>
            <a:endParaRPr lang="en-US" sz="2000" dirty="0"/>
          </a:p>
        </p:txBody>
      </p:sp>
      <p:graphicFrame>
        <p:nvGraphicFramePr>
          <p:cNvPr id="101" name="Table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984193"/>
              </p:ext>
            </p:extLst>
          </p:nvPr>
        </p:nvGraphicFramePr>
        <p:xfrm>
          <a:off x="983884" y="5756174"/>
          <a:ext cx="812799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  <a:gridCol w="738909"/>
                <a:gridCol w="738909"/>
                <a:gridCol w="738909"/>
                <a:gridCol w="738909"/>
                <a:gridCol w="738909"/>
                <a:gridCol w="738909"/>
                <a:gridCol w="738909"/>
                <a:gridCol w="738909"/>
                <a:gridCol w="738909"/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11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10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9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8</a:t>
                      </a:r>
                      <a:endParaRPr lang="en-IN" sz="2000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7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6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5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4</a:t>
                      </a:r>
                      <a:endParaRPr lang="en-IN" sz="2000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3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2</a:t>
                      </a:r>
                      <a:endParaRPr lang="en-IN" sz="2000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IN" sz="2000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6" name="Rectangle 105"/>
          <p:cNvSpPr/>
          <p:nvPr/>
        </p:nvSpPr>
        <p:spPr>
          <a:xfrm>
            <a:off x="1184110" y="6148544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1950622" y="6148544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0</a:t>
            </a:r>
            <a:endParaRPr lang="en-IN" sz="2000" b="1" dirty="0">
              <a:solidFill>
                <a:srgbClr val="00B050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2662668" y="6148544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51150" y="6148544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879738" y="6148544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0</a:t>
            </a:r>
            <a:endParaRPr lang="en-IN" sz="2000" b="1" dirty="0">
              <a:solidFill>
                <a:srgbClr val="00B050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647592" y="6148544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0</a:t>
            </a:r>
            <a:endParaRPr lang="en-IN" sz="2000" b="1" dirty="0">
              <a:solidFill>
                <a:srgbClr val="00B050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7039658" y="6148544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7844362" y="616501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673BBA"/>
                </a:solidFill>
              </a:rPr>
              <a:t>1</a:t>
            </a:r>
            <a:endParaRPr lang="en-IN" b="1" dirty="0">
              <a:solidFill>
                <a:srgbClr val="673BBA"/>
              </a:solidFill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8614328" y="616393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673BBA"/>
                </a:solidFill>
              </a:rPr>
              <a:t>0</a:t>
            </a:r>
            <a:endParaRPr lang="en-IN" b="1" dirty="0">
              <a:solidFill>
                <a:srgbClr val="673BBA"/>
              </a:solidFill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6383284" y="616393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673BBA"/>
                </a:solidFill>
              </a:rPr>
              <a:t>1</a:t>
            </a:r>
            <a:endParaRPr lang="en-IN" b="1" dirty="0">
              <a:solidFill>
                <a:srgbClr val="673BBA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3423112" y="616393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673BBA"/>
                </a:solidFill>
              </a:rPr>
              <a:t>0</a:t>
            </a:r>
            <a:endParaRPr lang="en-IN" b="1" dirty="0">
              <a:solidFill>
                <a:srgbClr val="673B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7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"/>
                            </p:stCondLst>
                            <p:childTnLst>
                              <p:par>
                                <p:cTn id="1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500"/>
                            </p:stCondLst>
                            <p:childTnLst>
                              <p:par>
                                <p:cTn id="20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2" grpId="0"/>
      <p:bldP spid="34" grpId="0"/>
      <p:bldP spid="36" grpId="0"/>
      <p:bldP spid="38" grpId="0"/>
      <p:bldP spid="40" grpId="0"/>
      <p:bldP spid="24" grpId="0"/>
      <p:bldP spid="56" grpId="0"/>
      <p:bldP spid="58" grpId="0"/>
      <p:bldP spid="60" grpId="0"/>
      <p:bldP spid="62" grpId="0"/>
      <p:bldP spid="64" grpId="0"/>
      <p:bldP spid="66" grpId="0"/>
      <p:bldP spid="68" grpId="0"/>
      <p:bldP spid="69" grpId="0"/>
      <p:bldP spid="71" grpId="0"/>
      <p:bldP spid="73" grpId="0"/>
      <p:bldP spid="75" grpId="0"/>
      <p:bldP spid="81" grpId="0"/>
      <p:bldP spid="83" grpId="0"/>
      <p:bldP spid="84" grpId="0"/>
      <p:bldP spid="86" grpId="0"/>
      <p:bldP spid="88" grpId="0"/>
      <p:bldP spid="90" grpId="0"/>
      <p:bldP spid="96" grpId="0"/>
      <p:bldP spid="98" grpId="0"/>
      <p:bldP spid="99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00" grpId="0"/>
      <p:bldP spid="116" grpId="0"/>
      <p:bldP spid="117" grpId="0"/>
      <p:bldP spid="1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Hamming Code </a:t>
            </a:r>
            <a:r>
              <a:rPr lang="en-US" sz="3200" dirty="0" smtClean="0">
                <a:solidFill>
                  <a:schemeClr val="tx1"/>
                </a:solidFill>
              </a:rPr>
              <a:t>Example: Decoding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8633991" cy="5590565"/>
          </a:xfrm>
        </p:spPr>
        <p:txBody>
          <a:bodyPr/>
          <a:lstStyle/>
          <a:p>
            <a:r>
              <a:rPr lang="en-US" b="1" dirty="0" smtClean="0"/>
              <a:t>Step-4</a:t>
            </a:r>
            <a:r>
              <a:rPr lang="en-US" dirty="0" smtClean="0"/>
              <a:t>: </a:t>
            </a:r>
            <a:r>
              <a:rPr lang="en-IN" b="1" dirty="0" smtClean="0"/>
              <a:t>decoding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  <a:p>
            <a:endParaRPr lang="en-US" b="1" dirty="0" smtClean="0"/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</a:t>
            </a:r>
            <a:endParaRPr lang="en-IN" b="1" dirty="0"/>
          </a:p>
          <a:p>
            <a:endParaRPr lang="en-IN" dirty="0"/>
          </a:p>
        </p:txBody>
      </p:sp>
      <p:graphicFrame>
        <p:nvGraphicFramePr>
          <p:cNvPr id="101" name="Table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236917"/>
              </p:ext>
            </p:extLst>
          </p:nvPr>
        </p:nvGraphicFramePr>
        <p:xfrm>
          <a:off x="2984134" y="863444"/>
          <a:ext cx="812799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  <a:gridCol w="738909"/>
                <a:gridCol w="738909"/>
                <a:gridCol w="738909"/>
                <a:gridCol w="738909"/>
                <a:gridCol w="738909"/>
                <a:gridCol w="738909"/>
                <a:gridCol w="738909"/>
                <a:gridCol w="738909"/>
                <a:gridCol w="738909"/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11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10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9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8</a:t>
                      </a:r>
                      <a:endParaRPr lang="en-IN" sz="2000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7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6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5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4</a:t>
                      </a:r>
                      <a:endParaRPr lang="en-IN" sz="2000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3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2</a:t>
                      </a:r>
                      <a:endParaRPr lang="en-IN" sz="2000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IN" sz="2000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6" name="Rectangle 105"/>
          <p:cNvSpPr/>
          <p:nvPr/>
        </p:nvSpPr>
        <p:spPr>
          <a:xfrm>
            <a:off x="3184360" y="1255814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3950872" y="1255814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0</a:t>
            </a:r>
            <a:endParaRPr lang="en-IN" sz="2000" b="1" dirty="0">
              <a:solidFill>
                <a:srgbClr val="00B050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662918" y="1255814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6151400" y="1255814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6879988" y="1255814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0</a:t>
            </a:r>
            <a:endParaRPr lang="en-IN" sz="2000" b="1" dirty="0">
              <a:solidFill>
                <a:srgbClr val="00B050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7647842" y="1255814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0</a:t>
            </a:r>
            <a:endParaRPr lang="en-IN" sz="2000" b="1" dirty="0">
              <a:solidFill>
                <a:srgbClr val="00B050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9039908" y="1255814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9844612" y="127228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673BBA"/>
                </a:solidFill>
              </a:rPr>
              <a:t>1</a:t>
            </a:r>
            <a:endParaRPr lang="en-IN" b="1" dirty="0">
              <a:solidFill>
                <a:srgbClr val="673BBA"/>
              </a:solidFill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10614578" y="127120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673BBA"/>
                </a:solidFill>
              </a:rPr>
              <a:t>0</a:t>
            </a:r>
            <a:endParaRPr lang="en-IN" b="1" dirty="0">
              <a:solidFill>
                <a:srgbClr val="673BBA"/>
              </a:solidFill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8383534" y="127120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673BBA"/>
                </a:solidFill>
              </a:rPr>
              <a:t>1</a:t>
            </a:r>
            <a:endParaRPr lang="en-IN" b="1" dirty="0">
              <a:solidFill>
                <a:srgbClr val="673BBA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5423362" y="127120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673BBA"/>
                </a:solidFill>
              </a:rPr>
              <a:t>0</a:t>
            </a:r>
            <a:endParaRPr lang="en-IN" b="1" dirty="0">
              <a:solidFill>
                <a:srgbClr val="673BBA"/>
              </a:solidFill>
            </a:endParaRPr>
          </a:p>
        </p:txBody>
      </p:sp>
      <p:graphicFrame>
        <p:nvGraphicFramePr>
          <p:cNvPr id="91" name="Table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477784"/>
              </p:ext>
            </p:extLst>
          </p:nvPr>
        </p:nvGraphicFramePr>
        <p:xfrm>
          <a:off x="2237243" y="1923605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11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2" name="Rectangle 91"/>
          <p:cNvSpPr/>
          <p:nvPr/>
        </p:nvSpPr>
        <p:spPr>
          <a:xfrm>
            <a:off x="2449442" y="2315975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93" name="Table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928380"/>
              </p:ext>
            </p:extLst>
          </p:nvPr>
        </p:nvGraphicFramePr>
        <p:xfrm>
          <a:off x="2977453" y="1923605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9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4" name="Rectangle 93"/>
          <p:cNvSpPr/>
          <p:nvPr/>
        </p:nvSpPr>
        <p:spPr>
          <a:xfrm>
            <a:off x="3189652" y="2315975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102" name="Table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018690"/>
              </p:ext>
            </p:extLst>
          </p:nvPr>
        </p:nvGraphicFramePr>
        <p:xfrm>
          <a:off x="3725303" y="1923605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7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3" name="Rectangle 102"/>
          <p:cNvSpPr/>
          <p:nvPr/>
        </p:nvSpPr>
        <p:spPr>
          <a:xfrm>
            <a:off x="3937502" y="2315975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104" name="Table 1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591423"/>
              </p:ext>
            </p:extLst>
          </p:nvPr>
        </p:nvGraphicFramePr>
        <p:xfrm>
          <a:off x="4467833" y="1923605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5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5" name="Rectangle 104"/>
          <p:cNvSpPr/>
          <p:nvPr/>
        </p:nvSpPr>
        <p:spPr>
          <a:xfrm>
            <a:off x="4680032" y="2315975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0</a:t>
            </a:r>
            <a:endParaRPr lang="en-IN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113" name="Table 1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976073"/>
              </p:ext>
            </p:extLst>
          </p:nvPr>
        </p:nvGraphicFramePr>
        <p:xfrm>
          <a:off x="5215523" y="1923605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3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4" name="Rectangle 113"/>
          <p:cNvSpPr/>
          <p:nvPr/>
        </p:nvSpPr>
        <p:spPr>
          <a:xfrm>
            <a:off x="5403917" y="2315975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115" name="Table 1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6024596"/>
              </p:ext>
            </p:extLst>
          </p:nvPr>
        </p:nvGraphicFramePr>
        <p:xfrm>
          <a:off x="5961357" y="1923605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9" name="Rectangle 118"/>
          <p:cNvSpPr/>
          <p:nvPr/>
        </p:nvSpPr>
        <p:spPr>
          <a:xfrm>
            <a:off x="6195390" y="2323333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0</a:t>
            </a:r>
            <a:endParaRPr lang="en-IN" sz="2000" b="1" dirty="0">
              <a:solidFill>
                <a:srgbClr val="00B050"/>
              </a:solidFill>
            </a:endParaRPr>
          </a:p>
        </p:txBody>
      </p:sp>
      <p:cxnSp>
        <p:nvCxnSpPr>
          <p:cNvPr id="120" name="Straight Arrow Connector 119"/>
          <p:cNvCxnSpPr/>
          <p:nvPr/>
        </p:nvCxnSpPr>
        <p:spPr>
          <a:xfrm>
            <a:off x="7394654" y="2312105"/>
            <a:ext cx="1005257" cy="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6711870" y="1973155"/>
            <a:ext cx="712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Even </a:t>
            </a:r>
          </a:p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Parity</a:t>
            </a:r>
            <a:endParaRPr lang="en-IN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525703" y="2097280"/>
            <a:ext cx="5132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r1</a:t>
            </a:r>
            <a:r>
              <a:rPr lang="en-US" sz="2000" dirty="0"/>
              <a:t>=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8440150" y="2115920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0</a:t>
            </a:r>
            <a:endParaRPr lang="en-IN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161" name="Table 1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964063"/>
              </p:ext>
            </p:extLst>
          </p:nvPr>
        </p:nvGraphicFramePr>
        <p:xfrm>
          <a:off x="2226565" y="2763950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11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2" name="Rectangle 161"/>
          <p:cNvSpPr/>
          <p:nvPr/>
        </p:nvSpPr>
        <p:spPr>
          <a:xfrm>
            <a:off x="2438764" y="3156320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163" name="Table 1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768138"/>
              </p:ext>
            </p:extLst>
          </p:nvPr>
        </p:nvGraphicFramePr>
        <p:xfrm>
          <a:off x="2966775" y="2763950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10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4" name="Rectangle 163"/>
          <p:cNvSpPr/>
          <p:nvPr/>
        </p:nvSpPr>
        <p:spPr>
          <a:xfrm>
            <a:off x="3178974" y="3156320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0</a:t>
            </a:r>
            <a:endParaRPr lang="en-IN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165" name="Table 1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428019"/>
              </p:ext>
            </p:extLst>
          </p:nvPr>
        </p:nvGraphicFramePr>
        <p:xfrm>
          <a:off x="3714625" y="2763950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7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6" name="Rectangle 165"/>
          <p:cNvSpPr/>
          <p:nvPr/>
        </p:nvSpPr>
        <p:spPr>
          <a:xfrm>
            <a:off x="3926824" y="3156320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167" name="Table 1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4715423"/>
              </p:ext>
            </p:extLst>
          </p:nvPr>
        </p:nvGraphicFramePr>
        <p:xfrm>
          <a:off x="4457155" y="2763950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6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8" name="Rectangle 167"/>
          <p:cNvSpPr/>
          <p:nvPr/>
        </p:nvSpPr>
        <p:spPr>
          <a:xfrm>
            <a:off x="4669354" y="3156320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0</a:t>
            </a:r>
            <a:endParaRPr lang="en-IN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169" name="Table 1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022098"/>
              </p:ext>
            </p:extLst>
          </p:nvPr>
        </p:nvGraphicFramePr>
        <p:xfrm>
          <a:off x="5204845" y="2763950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3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0" name="Rectangle 169"/>
          <p:cNvSpPr/>
          <p:nvPr/>
        </p:nvSpPr>
        <p:spPr>
          <a:xfrm>
            <a:off x="5393239" y="3156320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171" name="Table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517731"/>
              </p:ext>
            </p:extLst>
          </p:nvPr>
        </p:nvGraphicFramePr>
        <p:xfrm>
          <a:off x="5950679" y="2763950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2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2" name="Rectangle 171"/>
          <p:cNvSpPr/>
          <p:nvPr/>
        </p:nvSpPr>
        <p:spPr>
          <a:xfrm>
            <a:off x="6184712" y="3163678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cxnSp>
        <p:nvCxnSpPr>
          <p:cNvPr id="173" name="Straight Arrow Connector 172"/>
          <p:cNvCxnSpPr/>
          <p:nvPr/>
        </p:nvCxnSpPr>
        <p:spPr>
          <a:xfrm>
            <a:off x="7383976" y="3152450"/>
            <a:ext cx="1005257" cy="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6701192" y="2813500"/>
            <a:ext cx="712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Even </a:t>
            </a:r>
          </a:p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Parity</a:t>
            </a:r>
            <a:endParaRPr lang="en-IN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515025" y="2937625"/>
            <a:ext cx="5132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r2=</a:t>
            </a:r>
            <a:endParaRPr lang="en-US" sz="2000" dirty="0"/>
          </a:p>
        </p:txBody>
      </p:sp>
      <p:sp>
        <p:nvSpPr>
          <p:cNvPr id="176" name="Rectangle 175"/>
          <p:cNvSpPr/>
          <p:nvPr/>
        </p:nvSpPr>
        <p:spPr>
          <a:xfrm>
            <a:off x="8429472" y="2956265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0</a:t>
            </a:r>
            <a:endParaRPr lang="en-IN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177" name="Table 1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475216"/>
              </p:ext>
            </p:extLst>
          </p:nvPr>
        </p:nvGraphicFramePr>
        <p:xfrm>
          <a:off x="10037488" y="1840871"/>
          <a:ext cx="204252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769"/>
                <a:gridCol w="161075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r1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1,</a:t>
                      </a:r>
                      <a:r>
                        <a:rPr lang="en-US" b="1" dirty="0" smtClean="0"/>
                        <a:t>3,5,7,9,11</a:t>
                      </a:r>
                      <a:endParaRPr lang="en-IN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8" name="Table 1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081401"/>
              </p:ext>
            </p:extLst>
          </p:nvPr>
        </p:nvGraphicFramePr>
        <p:xfrm>
          <a:off x="10037488" y="2211711"/>
          <a:ext cx="204252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769"/>
                <a:gridCol w="161075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r2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2,</a:t>
                      </a:r>
                      <a:r>
                        <a:rPr lang="en-US" b="1" dirty="0" smtClean="0"/>
                        <a:t>3,6,7,10,11</a:t>
                      </a:r>
                      <a:endParaRPr lang="en-IN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9" name="Table 1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685747"/>
              </p:ext>
            </p:extLst>
          </p:nvPr>
        </p:nvGraphicFramePr>
        <p:xfrm>
          <a:off x="10037488" y="2582551"/>
          <a:ext cx="204252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769"/>
                <a:gridCol w="161075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r4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4,</a:t>
                      </a:r>
                      <a:r>
                        <a:rPr lang="en-US" b="1" dirty="0" smtClean="0"/>
                        <a:t>5,6,7</a:t>
                      </a:r>
                      <a:endParaRPr lang="en-IN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0" name="Table 1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796152"/>
              </p:ext>
            </p:extLst>
          </p:nvPr>
        </p:nvGraphicFramePr>
        <p:xfrm>
          <a:off x="10037488" y="2956265"/>
          <a:ext cx="204252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769"/>
                <a:gridCol w="161075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r8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8,</a:t>
                      </a:r>
                      <a:r>
                        <a:rPr lang="en-US" b="1" dirty="0" smtClean="0"/>
                        <a:t>9,10,11</a:t>
                      </a:r>
                      <a:endParaRPr lang="en-IN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1" name="Table 1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20311"/>
              </p:ext>
            </p:extLst>
          </p:nvPr>
        </p:nvGraphicFramePr>
        <p:xfrm>
          <a:off x="2226565" y="3588833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7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2" name="Rectangle 181"/>
          <p:cNvSpPr/>
          <p:nvPr/>
        </p:nvSpPr>
        <p:spPr>
          <a:xfrm>
            <a:off x="2438764" y="3981203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183" name="Table 1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659495"/>
              </p:ext>
            </p:extLst>
          </p:nvPr>
        </p:nvGraphicFramePr>
        <p:xfrm>
          <a:off x="2966775" y="3588833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6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4" name="Rectangle 183"/>
          <p:cNvSpPr/>
          <p:nvPr/>
        </p:nvSpPr>
        <p:spPr>
          <a:xfrm>
            <a:off x="3178974" y="3981203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0</a:t>
            </a:r>
            <a:endParaRPr lang="en-IN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185" name="Table 1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360587"/>
              </p:ext>
            </p:extLst>
          </p:nvPr>
        </p:nvGraphicFramePr>
        <p:xfrm>
          <a:off x="3714625" y="3588833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5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6" name="Rectangle 185"/>
          <p:cNvSpPr/>
          <p:nvPr/>
        </p:nvSpPr>
        <p:spPr>
          <a:xfrm>
            <a:off x="3926824" y="3981203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0</a:t>
            </a:r>
            <a:endParaRPr lang="en-IN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187" name="Table 1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92475"/>
              </p:ext>
            </p:extLst>
          </p:nvPr>
        </p:nvGraphicFramePr>
        <p:xfrm>
          <a:off x="4457155" y="3588833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4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8" name="Rectangle 187"/>
          <p:cNvSpPr/>
          <p:nvPr/>
        </p:nvSpPr>
        <p:spPr>
          <a:xfrm>
            <a:off x="4669354" y="3981203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cxnSp>
        <p:nvCxnSpPr>
          <p:cNvPr id="193" name="Straight Arrow Connector 192"/>
          <p:cNvCxnSpPr/>
          <p:nvPr/>
        </p:nvCxnSpPr>
        <p:spPr>
          <a:xfrm>
            <a:off x="7383976" y="3977333"/>
            <a:ext cx="1005257" cy="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/>
          <p:cNvSpPr txBox="1"/>
          <p:nvPr/>
        </p:nvSpPr>
        <p:spPr>
          <a:xfrm>
            <a:off x="6701192" y="3638383"/>
            <a:ext cx="712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Even </a:t>
            </a:r>
          </a:p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Parity</a:t>
            </a:r>
            <a:endParaRPr lang="en-IN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5" name="Rectangle 194"/>
          <p:cNvSpPr/>
          <p:nvPr/>
        </p:nvSpPr>
        <p:spPr>
          <a:xfrm>
            <a:off x="515025" y="3762508"/>
            <a:ext cx="5132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r4=</a:t>
            </a:r>
            <a:endParaRPr lang="en-US" sz="2000" dirty="0"/>
          </a:p>
        </p:txBody>
      </p:sp>
      <p:sp>
        <p:nvSpPr>
          <p:cNvPr id="196" name="Rectangle 195"/>
          <p:cNvSpPr/>
          <p:nvPr/>
        </p:nvSpPr>
        <p:spPr>
          <a:xfrm>
            <a:off x="8429472" y="3781148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0</a:t>
            </a:r>
            <a:endParaRPr lang="en-IN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197" name="Table 1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983168"/>
              </p:ext>
            </p:extLst>
          </p:nvPr>
        </p:nvGraphicFramePr>
        <p:xfrm>
          <a:off x="2226565" y="4425126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11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8" name="Rectangle 197"/>
          <p:cNvSpPr/>
          <p:nvPr/>
        </p:nvSpPr>
        <p:spPr>
          <a:xfrm>
            <a:off x="2438764" y="4817496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199" name="Table 1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054459"/>
              </p:ext>
            </p:extLst>
          </p:nvPr>
        </p:nvGraphicFramePr>
        <p:xfrm>
          <a:off x="2966775" y="4425126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10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0" name="Rectangle 199"/>
          <p:cNvSpPr/>
          <p:nvPr/>
        </p:nvSpPr>
        <p:spPr>
          <a:xfrm>
            <a:off x="3178974" y="4817496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0</a:t>
            </a:r>
            <a:endParaRPr lang="en-IN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201" name="Table 2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329020"/>
              </p:ext>
            </p:extLst>
          </p:nvPr>
        </p:nvGraphicFramePr>
        <p:xfrm>
          <a:off x="3714625" y="4425126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9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2" name="Rectangle 201"/>
          <p:cNvSpPr/>
          <p:nvPr/>
        </p:nvSpPr>
        <p:spPr>
          <a:xfrm>
            <a:off x="3926824" y="4817496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203" name="Table 2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985788"/>
              </p:ext>
            </p:extLst>
          </p:nvPr>
        </p:nvGraphicFramePr>
        <p:xfrm>
          <a:off x="4457155" y="4425126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8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4" name="Rectangle 203"/>
          <p:cNvSpPr/>
          <p:nvPr/>
        </p:nvSpPr>
        <p:spPr>
          <a:xfrm>
            <a:off x="4669354" y="4817496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0</a:t>
            </a:r>
            <a:endParaRPr lang="en-IN" sz="2000" b="1" dirty="0">
              <a:solidFill>
                <a:srgbClr val="00B050"/>
              </a:solidFill>
            </a:endParaRPr>
          </a:p>
        </p:txBody>
      </p:sp>
      <p:cxnSp>
        <p:nvCxnSpPr>
          <p:cNvPr id="205" name="Straight Arrow Connector 204"/>
          <p:cNvCxnSpPr/>
          <p:nvPr/>
        </p:nvCxnSpPr>
        <p:spPr>
          <a:xfrm>
            <a:off x="7383976" y="4813626"/>
            <a:ext cx="1005257" cy="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/>
          <p:cNvSpPr txBox="1"/>
          <p:nvPr/>
        </p:nvSpPr>
        <p:spPr>
          <a:xfrm>
            <a:off x="6701192" y="4474676"/>
            <a:ext cx="712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Even </a:t>
            </a:r>
          </a:p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Parity</a:t>
            </a:r>
            <a:endParaRPr lang="en-IN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515025" y="4598801"/>
            <a:ext cx="5132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r8=</a:t>
            </a:r>
            <a:endParaRPr lang="en-US" sz="2000" dirty="0"/>
          </a:p>
        </p:txBody>
      </p:sp>
      <p:sp>
        <p:nvSpPr>
          <p:cNvPr id="208" name="Rectangle 207"/>
          <p:cNvSpPr/>
          <p:nvPr/>
        </p:nvSpPr>
        <p:spPr>
          <a:xfrm>
            <a:off x="8429472" y="4617441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0</a:t>
            </a:r>
            <a:endParaRPr lang="en-IN" sz="2000" b="1" dirty="0">
              <a:solidFill>
                <a:srgbClr val="00B050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348334" y="1947705"/>
            <a:ext cx="458472" cy="3373545"/>
          </a:xfrm>
          <a:prstGeom prst="ellipse">
            <a:avLst/>
          </a:prstGeom>
          <a:noFill/>
          <a:ln>
            <a:solidFill>
              <a:srgbClr val="673B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/>
          <p:cNvSpPr txBox="1"/>
          <p:nvPr/>
        </p:nvSpPr>
        <p:spPr>
          <a:xfrm>
            <a:off x="9264840" y="395191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No Error</a:t>
            </a:r>
            <a:endParaRPr lang="en-IN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44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00"/>
                            </p:stCondLst>
                            <p:childTnLst>
                              <p:par>
                                <p:cTn id="1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500"/>
                            </p:stCondLst>
                            <p:childTnLst>
                              <p:par>
                                <p:cTn id="2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1000" tmFilter="0, 0; .2, .5; .8, .5; 1, 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7" dur="500" autoRev="1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94" grpId="0"/>
      <p:bldP spid="103" grpId="0"/>
      <p:bldP spid="105" grpId="0"/>
      <p:bldP spid="114" grpId="0"/>
      <p:bldP spid="119" grpId="0"/>
      <p:bldP spid="121" grpId="0"/>
      <p:bldP spid="122" grpId="0"/>
      <p:bldP spid="160" grpId="0"/>
      <p:bldP spid="162" grpId="0"/>
      <p:bldP spid="164" grpId="0"/>
      <p:bldP spid="166" grpId="0"/>
      <p:bldP spid="168" grpId="0"/>
      <p:bldP spid="170" grpId="0"/>
      <p:bldP spid="172" grpId="0"/>
      <p:bldP spid="174" grpId="0"/>
      <p:bldP spid="175" grpId="0"/>
      <p:bldP spid="176" grpId="0"/>
      <p:bldP spid="182" grpId="0"/>
      <p:bldP spid="184" grpId="0"/>
      <p:bldP spid="186" grpId="0"/>
      <p:bldP spid="188" grpId="0"/>
      <p:bldP spid="194" grpId="0"/>
      <p:bldP spid="195" grpId="0"/>
      <p:bldP spid="196" grpId="0"/>
      <p:bldP spid="198" grpId="0"/>
      <p:bldP spid="200" grpId="0"/>
      <p:bldP spid="202" grpId="0"/>
      <p:bldP spid="204" grpId="0"/>
      <p:bldP spid="206" grpId="0"/>
      <p:bldP spid="207" grpId="0"/>
      <p:bldP spid="208" grpId="0"/>
      <p:bldP spid="17" grpId="0" animBg="1"/>
      <p:bldP spid="18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and Error Control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Regardless of the design of the transmission system, there will be </a:t>
            </a:r>
            <a:r>
              <a:rPr lang="en-US" altLang="en-US" dirty="0">
                <a:solidFill>
                  <a:srgbClr val="673BBA"/>
                </a:solidFill>
              </a:rPr>
              <a:t>errors</a:t>
            </a:r>
            <a:r>
              <a:rPr lang="en-US" altLang="en-US" dirty="0"/>
              <a:t>, resulting in the change of one or bits in a </a:t>
            </a:r>
            <a:r>
              <a:rPr lang="en-US" altLang="en-US" dirty="0" smtClean="0"/>
              <a:t>transmitted </a:t>
            </a:r>
            <a:r>
              <a:rPr lang="en-US" altLang="en-US" dirty="0"/>
              <a:t>frame. </a:t>
            </a:r>
            <a:endParaRPr lang="en-US" altLang="en-US" dirty="0" smtClean="0"/>
          </a:p>
          <a:p>
            <a:r>
              <a:rPr lang="en-US" altLang="en-US" dirty="0" smtClean="0"/>
              <a:t>Three </a:t>
            </a:r>
            <a:r>
              <a:rPr lang="en-US" altLang="en-US" dirty="0"/>
              <a:t>approaches are used </a:t>
            </a:r>
            <a:r>
              <a:rPr lang="en-US" altLang="en-US" dirty="0" smtClean="0"/>
              <a:t>to </a:t>
            </a:r>
            <a:r>
              <a:rPr lang="en-US" altLang="en-US" dirty="0"/>
              <a:t>deal with data transmission </a:t>
            </a:r>
            <a:r>
              <a:rPr lang="en-US" altLang="en-US" dirty="0" smtClean="0"/>
              <a:t>errors: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b="1" dirty="0"/>
              <a:t>Error detection codes</a:t>
            </a:r>
          </a:p>
          <a:p>
            <a:pPr marL="790575" lvl="2" indent="0">
              <a:buNone/>
            </a:pPr>
            <a:r>
              <a:rPr lang="en-IN" dirty="0" smtClean="0"/>
              <a:t>	Detects </a:t>
            </a:r>
            <a:r>
              <a:rPr lang="en-IN" dirty="0"/>
              <a:t>the </a:t>
            </a:r>
            <a:r>
              <a:rPr lang="en-IN" dirty="0">
                <a:solidFill>
                  <a:srgbClr val="673BBA"/>
                </a:solidFill>
              </a:rPr>
              <a:t>presence</a:t>
            </a:r>
            <a:r>
              <a:rPr lang="en-IN" dirty="0"/>
              <a:t> of an error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b="1" dirty="0"/>
              <a:t>Automatic repeat request (ARQ) protocols</a:t>
            </a:r>
          </a:p>
          <a:p>
            <a:pPr marL="790575" lvl="2" indent="0">
              <a:buNone/>
            </a:pPr>
            <a:r>
              <a:rPr lang="en-IN" dirty="0" smtClean="0"/>
              <a:t>	</a:t>
            </a:r>
            <a:r>
              <a:rPr lang="en-US" altLang="en-US" dirty="0" smtClean="0"/>
              <a:t>Receiver </a:t>
            </a:r>
            <a:r>
              <a:rPr lang="en-US" altLang="en-US" dirty="0">
                <a:solidFill>
                  <a:srgbClr val="673BBA"/>
                </a:solidFill>
              </a:rPr>
              <a:t>discards</a:t>
            </a:r>
            <a:r>
              <a:rPr lang="en-US" altLang="en-US" dirty="0"/>
              <a:t> a block of data in which an error is detected </a:t>
            </a:r>
            <a:endParaRPr lang="en-US" altLang="en-US" dirty="0" smtClean="0"/>
          </a:p>
          <a:p>
            <a:pPr marL="790575" lvl="2" indent="0">
              <a:buNone/>
            </a:pPr>
            <a:r>
              <a:rPr lang="en-IN" dirty="0" smtClean="0"/>
              <a:t>	Transmitter </a:t>
            </a:r>
            <a:r>
              <a:rPr lang="en-IN" dirty="0">
                <a:solidFill>
                  <a:srgbClr val="673BBA"/>
                </a:solidFill>
              </a:rPr>
              <a:t>retransmits</a:t>
            </a:r>
            <a:r>
              <a:rPr lang="en-IN" dirty="0"/>
              <a:t> that block of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b="1" dirty="0"/>
              <a:t>Error correction codes, or forward correction codes (FEC)</a:t>
            </a:r>
          </a:p>
          <a:p>
            <a:pPr marL="457200" lvl="1" indent="0">
              <a:buNone/>
            </a:pPr>
            <a:r>
              <a:rPr lang="en-IN" dirty="0" smtClean="0"/>
              <a:t>	</a:t>
            </a:r>
            <a:r>
              <a:rPr lang="en-IN" sz="1800" dirty="0" smtClean="0"/>
              <a:t>Designed </a:t>
            </a:r>
            <a:r>
              <a:rPr lang="en-IN" sz="1800" dirty="0"/>
              <a:t>to </a:t>
            </a:r>
            <a:r>
              <a:rPr lang="en-IN" sz="1800" dirty="0">
                <a:solidFill>
                  <a:srgbClr val="673BBA"/>
                </a:solidFill>
              </a:rPr>
              <a:t>detect</a:t>
            </a:r>
            <a:r>
              <a:rPr lang="en-IN" sz="1800" dirty="0"/>
              <a:t> and </a:t>
            </a:r>
            <a:r>
              <a:rPr lang="en-IN" sz="1800" dirty="0">
                <a:solidFill>
                  <a:srgbClr val="673BBA"/>
                </a:solidFill>
              </a:rPr>
              <a:t>correct</a:t>
            </a:r>
            <a:r>
              <a:rPr lang="en-IN" sz="1800" dirty="0"/>
              <a:t> </a:t>
            </a:r>
            <a:r>
              <a:rPr lang="en-IN" sz="1800" dirty="0" smtClean="0"/>
              <a:t>errors</a:t>
            </a:r>
          </a:p>
          <a:p>
            <a:pPr marL="457200" lvl="1" indent="0">
              <a:buNone/>
            </a:pPr>
            <a:r>
              <a:rPr lang="en-IN" sz="1800" dirty="0" smtClean="0"/>
              <a:t>	</a:t>
            </a:r>
            <a:r>
              <a:rPr lang="en-IN" sz="1800" dirty="0" smtClean="0">
                <a:solidFill>
                  <a:srgbClr val="673BBA"/>
                </a:solidFill>
              </a:rPr>
              <a:t>Avoiding</a:t>
            </a:r>
            <a:r>
              <a:rPr lang="en-IN" sz="1800" dirty="0" smtClean="0"/>
              <a:t> </a:t>
            </a:r>
            <a:r>
              <a:rPr lang="en-IN" sz="1800" dirty="0"/>
              <a:t>the need for </a:t>
            </a:r>
            <a:r>
              <a:rPr lang="en-IN" sz="1800" dirty="0" smtClean="0">
                <a:solidFill>
                  <a:srgbClr val="673BBA"/>
                </a:solidFill>
              </a:rPr>
              <a:t>retransmission</a:t>
            </a:r>
            <a:r>
              <a:rPr lang="en-IN" sz="1800" dirty="0" smtClean="0"/>
              <a:t> because retransmission </a:t>
            </a:r>
            <a:r>
              <a:rPr lang="en-IN" sz="1800" dirty="0"/>
              <a:t>is highly </a:t>
            </a:r>
            <a:r>
              <a:rPr lang="en-IN" sz="1800" dirty="0">
                <a:solidFill>
                  <a:srgbClr val="673BBA"/>
                </a:solidFill>
              </a:rPr>
              <a:t>inefficient</a:t>
            </a:r>
            <a:r>
              <a:rPr lang="en-IN" sz="1800" dirty="0"/>
              <a:t> and </a:t>
            </a:r>
            <a:r>
              <a:rPr lang="en-IN" sz="1800" dirty="0">
                <a:solidFill>
                  <a:srgbClr val="673BBA"/>
                </a:solidFill>
              </a:rPr>
              <a:t>error rates </a:t>
            </a:r>
            <a:r>
              <a:rPr lang="en-IN" sz="1800" dirty="0"/>
              <a:t>may be </a:t>
            </a:r>
            <a:r>
              <a:rPr lang="en-IN" sz="1800" dirty="0" smtClean="0"/>
              <a:t>high</a:t>
            </a:r>
            <a:r>
              <a:rPr lang="en-IN" sz="1800" dirty="0"/>
              <a:t>.</a:t>
            </a:r>
          </a:p>
          <a:p>
            <a:pPr marL="457200" lvl="1" indent="0">
              <a:buNone/>
            </a:pPr>
            <a:endParaRPr lang="en-IN" dirty="0" smtClean="0"/>
          </a:p>
          <a:p>
            <a:pPr marL="914400" lvl="1" indent="-45720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874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Hamming Code </a:t>
            </a:r>
            <a:r>
              <a:rPr lang="en-US" sz="3200" dirty="0" smtClean="0">
                <a:solidFill>
                  <a:schemeClr val="tx1"/>
                </a:solidFill>
              </a:rPr>
              <a:t>Example: Decoding (Error)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8633991" cy="5590565"/>
          </a:xfrm>
        </p:spPr>
        <p:txBody>
          <a:bodyPr/>
          <a:lstStyle/>
          <a:p>
            <a:r>
              <a:rPr lang="en-US" b="1" dirty="0" smtClean="0"/>
              <a:t>Step-4</a:t>
            </a:r>
            <a:r>
              <a:rPr lang="en-US" dirty="0" smtClean="0"/>
              <a:t>: </a:t>
            </a:r>
            <a:r>
              <a:rPr lang="en-IN" b="1" dirty="0" smtClean="0"/>
              <a:t>decoding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  <a:p>
            <a:endParaRPr lang="en-US" b="1" dirty="0" smtClean="0"/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</a:t>
            </a:r>
            <a:endParaRPr lang="en-IN" b="1" dirty="0"/>
          </a:p>
          <a:p>
            <a:endParaRPr lang="en-IN" dirty="0"/>
          </a:p>
        </p:txBody>
      </p:sp>
      <p:graphicFrame>
        <p:nvGraphicFramePr>
          <p:cNvPr id="101" name="Table 100"/>
          <p:cNvGraphicFramePr>
            <a:graphicFrameLocks noGrp="1"/>
          </p:cNvGraphicFramePr>
          <p:nvPr/>
        </p:nvGraphicFramePr>
        <p:xfrm>
          <a:off x="2984134" y="863444"/>
          <a:ext cx="812799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  <a:gridCol w="738909"/>
                <a:gridCol w="738909"/>
                <a:gridCol w="738909"/>
                <a:gridCol w="738909"/>
                <a:gridCol w="738909"/>
                <a:gridCol w="738909"/>
                <a:gridCol w="738909"/>
                <a:gridCol w="738909"/>
                <a:gridCol w="738909"/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11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10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9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8</a:t>
                      </a:r>
                      <a:endParaRPr lang="en-IN" sz="2000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7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6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5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4</a:t>
                      </a:r>
                      <a:endParaRPr lang="en-IN" sz="2000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3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2</a:t>
                      </a:r>
                      <a:endParaRPr lang="en-IN" sz="2000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IN" sz="2000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6" name="Rectangle 105"/>
          <p:cNvSpPr/>
          <p:nvPr/>
        </p:nvSpPr>
        <p:spPr>
          <a:xfrm>
            <a:off x="3184360" y="1255814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3950872" y="1255814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0</a:t>
            </a:r>
            <a:endParaRPr lang="en-IN" sz="2000" b="1" dirty="0">
              <a:solidFill>
                <a:srgbClr val="00B050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662918" y="1255814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6151400" y="1255814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0</a:t>
            </a:r>
            <a:endParaRPr lang="en-IN" sz="2000" b="1" dirty="0">
              <a:solidFill>
                <a:srgbClr val="00B050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6879988" y="1255814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1</a:t>
            </a:r>
            <a:endParaRPr lang="en-IN" sz="2000" b="1" dirty="0">
              <a:solidFill>
                <a:srgbClr val="FF0000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7647842" y="1255814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0</a:t>
            </a:r>
            <a:endParaRPr lang="en-IN" sz="2000" b="1" dirty="0">
              <a:solidFill>
                <a:srgbClr val="00B050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9039908" y="1255814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9844612" y="127228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673BBA"/>
                </a:solidFill>
              </a:rPr>
              <a:t>1</a:t>
            </a:r>
            <a:endParaRPr lang="en-IN" b="1" dirty="0">
              <a:solidFill>
                <a:srgbClr val="673BBA"/>
              </a:solidFill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10614578" y="127120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673BBA"/>
                </a:solidFill>
              </a:rPr>
              <a:t>0</a:t>
            </a:r>
            <a:endParaRPr lang="en-IN" b="1" dirty="0">
              <a:solidFill>
                <a:srgbClr val="673BBA"/>
              </a:solidFill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8383534" y="127120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673BBA"/>
                </a:solidFill>
              </a:rPr>
              <a:t>1</a:t>
            </a:r>
            <a:endParaRPr lang="en-IN" b="1" dirty="0">
              <a:solidFill>
                <a:srgbClr val="673BBA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5423362" y="127120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673BBA"/>
                </a:solidFill>
              </a:rPr>
              <a:t>0</a:t>
            </a:r>
            <a:endParaRPr lang="en-IN" b="1" dirty="0">
              <a:solidFill>
                <a:srgbClr val="673BBA"/>
              </a:solidFill>
            </a:endParaRPr>
          </a:p>
        </p:txBody>
      </p:sp>
      <p:graphicFrame>
        <p:nvGraphicFramePr>
          <p:cNvPr id="91" name="Table 90"/>
          <p:cNvGraphicFramePr>
            <a:graphicFrameLocks noGrp="1"/>
          </p:cNvGraphicFramePr>
          <p:nvPr/>
        </p:nvGraphicFramePr>
        <p:xfrm>
          <a:off x="2237243" y="1923605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11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2" name="Rectangle 91"/>
          <p:cNvSpPr/>
          <p:nvPr/>
        </p:nvSpPr>
        <p:spPr>
          <a:xfrm>
            <a:off x="2449442" y="2315975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93" name="Table 92"/>
          <p:cNvGraphicFramePr>
            <a:graphicFrameLocks noGrp="1"/>
          </p:cNvGraphicFramePr>
          <p:nvPr/>
        </p:nvGraphicFramePr>
        <p:xfrm>
          <a:off x="2977453" y="1923605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9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4" name="Rectangle 93"/>
          <p:cNvSpPr/>
          <p:nvPr/>
        </p:nvSpPr>
        <p:spPr>
          <a:xfrm>
            <a:off x="3189652" y="2315975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102" name="Table 101"/>
          <p:cNvGraphicFramePr>
            <a:graphicFrameLocks noGrp="1"/>
          </p:cNvGraphicFramePr>
          <p:nvPr/>
        </p:nvGraphicFramePr>
        <p:xfrm>
          <a:off x="3725303" y="1923605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7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3" name="Rectangle 102"/>
          <p:cNvSpPr/>
          <p:nvPr/>
        </p:nvSpPr>
        <p:spPr>
          <a:xfrm>
            <a:off x="3937502" y="2315975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104" name="Table 103"/>
          <p:cNvGraphicFramePr>
            <a:graphicFrameLocks noGrp="1"/>
          </p:cNvGraphicFramePr>
          <p:nvPr/>
        </p:nvGraphicFramePr>
        <p:xfrm>
          <a:off x="4467833" y="1923605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5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5" name="Rectangle 104"/>
          <p:cNvSpPr/>
          <p:nvPr/>
        </p:nvSpPr>
        <p:spPr>
          <a:xfrm>
            <a:off x="4680032" y="2315975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0</a:t>
            </a:r>
            <a:endParaRPr lang="en-IN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113" name="Table 112"/>
          <p:cNvGraphicFramePr>
            <a:graphicFrameLocks noGrp="1"/>
          </p:cNvGraphicFramePr>
          <p:nvPr/>
        </p:nvGraphicFramePr>
        <p:xfrm>
          <a:off x="5215523" y="1923605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3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4" name="Rectangle 113"/>
          <p:cNvSpPr/>
          <p:nvPr/>
        </p:nvSpPr>
        <p:spPr>
          <a:xfrm>
            <a:off x="5403917" y="2315975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115" name="Table 114"/>
          <p:cNvGraphicFramePr>
            <a:graphicFrameLocks noGrp="1"/>
          </p:cNvGraphicFramePr>
          <p:nvPr/>
        </p:nvGraphicFramePr>
        <p:xfrm>
          <a:off x="5961357" y="1923605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9" name="Rectangle 118"/>
          <p:cNvSpPr/>
          <p:nvPr/>
        </p:nvSpPr>
        <p:spPr>
          <a:xfrm>
            <a:off x="6195390" y="2323333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0</a:t>
            </a:r>
            <a:endParaRPr lang="en-IN" sz="2000" b="1" dirty="0">
              <a:solidFill>
                <a:srgbClr val="00B050"/>
              </a:solidFill>
            </a:endParaRPr>
          </a:p>
        </p:txBody>
      </p:sp>
      <p:cxnSp>
        <p:nvCxnSpPr>
          <p:cNvPr id="120" name="Straight Arrow Connector 119"/>
          <p:cNvCxnSpPr/>
          <p:nvPr/>
        </p:nvCxnSpPr>
        <p:spPr>
          <a:xfrm>
            <a:off x="7394654" y="2312105"/>
            <a:ext cx="1005257" cy="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6711870" y="1973155"/>
            <a:ext cx="712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Even </a:t>
            </a:r>
          </a:p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Parity</a:t>
            </a:r>
            <a:endParaRPr lang="en-IN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525703" y="2097280"/>
            <a:ext cx="5132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r1</a:t>
            </a:r>
            <a:r>
              <a:rPr lang="en-US" sz="2000" dirty="0"/>
              <a:t>=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8440150" y="2115920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0</a:t>
            </a:r>
            <a:endParaRPr lang="en-IN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161" name="Table 160"/>
          <p:cNvGraphicFramePr>
            <a:graphicFrameLocks noGrp="1"/>
          </p:cNvGraphicFramePr>
          <p:nvPr/>
        </p:nvGraphicFramePr>
        <p:xfrm>
          <a:off x="2226565" y="2763950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11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2" name="Rectangle 161"/>
          <p:cNvSpPr/>
          <p:nvPr/>
        </p:nvSpPr>
        <p:spPr>
          <a:xfrm>
            <a:off x="2438764" y="3156320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163" name="Table 162"/>
          <p:cNvGraphicFramePr>
            <a:graphicFrameLocks noGrp="1"/>
          </p:cNvGraphicFramePr>
          <p:nvPr/>
        </p:nvGraphicFramePr>
        <p:xfrm>
          <a:off x="2966775" y="2763950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10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4" name="Rectangle 163"/>
          <p:cNvSpPr/>
          <p:nvPr/>
        </p:nvSpPr>
        <p:spPr>
          <a:xfrm>
            <a:off x="3178974" y="3156320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0</a:t>
            </a:r>
            <a:endParaRPr lang="en-IN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165" name="Table 164"/>
          <p:cNvGraphicFramePr>
            <a:graphicFrameLocks noGrp="1"/>
          </p:cNvGraphicFramePr>
          <p:nvPr/>
        </p:nvGraphicFramePr>
        <p:xfrm>
          <a:off x="3714625" y="2763950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7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6" name="Rectangle 165"/>
          <p:cNvSpPr/>
          <p:nvPr/>
        </p:nvSpPr>
        <p:spPr>
          <a:xfrm>
            <a:off x="3926824" y="3156320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167" name="Table 166"/>
          <p:cNvGraphicFramePr>
            <a:graphicFrameLocks noGrp="1"/>
          </p:cNvGraphicFramePr>
          <p:nvPr/>
        </p:nvGraphicFramePr>
        <p:xfrm>
          <a:off x="4457155" y="2763950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6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8" name="Rectangle 167"/>
          <p:cNvSpPr/>
          <p:nvPr/>
        </p:nvSpPr>
        <p:spPr>
          <a:xfrm>
            <a:off x="4669354" y="3156320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1</a:t>
            </a:r>
            <a:endParaRPr lang="en-IN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169" name="Table 168"/>
          <p:cNvGraphicFramePr>
            <a:graphicFrameLocks noGrp="1"/>
          </p:cNvGraphicFramePr>
          <p:nvPr/>
        </p:nvGraphicFramePr>
        <p:xfrm>
          <a:off x="5204845" y="2763950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3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0" name="Rectangle 169"/>
          <p:cNvSpPr/>
          <p:nvPr/>
        </p:nvSpPr>
        <p:spPr>
          <a:xfrm>
            <a:off x="5393239" y="3156320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171" name="Table 170"/>
          <p:cNvGraphicFramePr>
            <a:graphicFrameLocks noGrp="1"/>
          </p:cNvGraphicFramePr>
          <p:nvPr/>
        </p:nvGraphicFramePr>
        <p:xfrm>
          <a:off x="5950679" y="2763950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2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2" name="Rectangle 171"/>
          <p:cNvSpPr/>
          <p:nvPr/>
        </p:nvSpPr>
        <p:spPr>
          <a:xfrm>
            <a:off x="6184712" y="3163678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cxnSp>
        <p:nvCxnSpPr>
          <p:cNvPr id="173" name="Straight Arrow Connector 172"/>
          <p:cNvCxnSpPr/>
          <p:nvPr/>
        </p:nvCxnSpPr>
        <p:spPr>
          <a:xfrm>
            <a:off x="7383976" y="3152450"/>
            <a:ext cx="1005257" cy="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6701192" y="2813500"/>
            <a:ext cx="712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Odd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Parity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515025" y="2937625"/>
            <a:ext cx="5132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r2=</a:t>
            </a:r>
            <a:endParaRPr lang="en-US" sz="2000" dirty="0"/>
          </a:p>
        </p:txBody>
      </p:sp>
      <p:sp>
        <p:nvSpPr>
          <p:cNvPr id="176" name="Rectangle 175"/>
          <p:cNvSpPr/>
          <p:nvPr/>
        </p:nvSpPr>
        <p:spPr>
          <a:xfrm>
            <a:off x="8429472" y="2956265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1</a:t>
            </a:r>
            <a:endParaRPr lang="en-IN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177" name="Table 176"/>
          <p:cNvGraphicFramePr>
            <a:graphicFrameLocks noGrp="1"/>
          </p:cNvGraphicFramePr>
          <p:nvPr/>
        </p:nvGraphicFramePr>
        <p:xfrm>
          <a:off x="10037488" y="1840871"/>
          <a:ext cx="204252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769"/>
                <a:gridCol w="161075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r1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1,</a:t>
                      </a:r>
                      <a:r>
                        <a:rPr lang="en-US" b="1" dirty="0" smtClean="0"/>
                        <a:t>3,5,7,9,11</a:t>
                      </a:r>
                      <a:endParaRPr lang="en-IN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8" name="Table 177"/>
          <p:cNvGraphicFramePr>
            <a:graphicFrameLocks noGrp="1"/>
          </p:cNvGraphicFramePr>
          <p:nvPr/>
        </p:nvGraphicFramePr>
        <p:xfrm>
          <a:off x="10037488" y="2211711"/>
          <a:ext cx="204252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769"/>
                <a:gridCol w="161075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r2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2,</a:t>
                      </a:r>
                      <a:r>
                        <a:rPr lang="en-US" b="1" dirty="0" smtClean="0"/>
                        <a:t>3,6,7,10,11</a:t>
                      </a:r>
                      <a:endParaRPr lang="en-IN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9" name="Table 178"/>
          <p:cNvGraphicFramePr>
            <a:graphicFrameLocks noGrp="1"/>
          </p:cNvGraphicFramePr>
          <p:nvPr/>
        </p:nvGraphicFramePr>
        <p:xfrm>
          <a:off x="10037488" y="2582551"/>
          <a:ext cx="204252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769"/>
                <a:gridCol w="161075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r4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4,</a:t>
                      </a:r>
                      <a:r>
                        <a:rPr lang="en-US" b="1" dirty="0" smtClean="0"/>
                        <a:t>5,6,7</a:t>
                      </a:r>
                      <a:endParaRPr lang="en-IN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0" name="Table 179"/>
          <p:cNvGraphicFramePr>
            <a:graphicFrameLocks noGrp="1"/>
          </p:cNvGraphicFramePr>
          <p:nvPr/>
        </p:nvGraphicFramePr>
        <p:xfrm>
          <a:off x="10037488" y="2956265"/>
          <a:ext cx="204252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769"/>
                <a:gridCol w="161075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r8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8,</a:t>
                      </a:r>
                      <a:r>
                        <a:rPr lang="en-US" b="1" dirty="0" smtClean="0"/>
                        <a:t>9,10,11</a:t>
                      </a:r>
                      <a:endParaRPr lang="en-IN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1" name="Table 180"/>
          <p:cNvGraphicFramePr>
            <a:graphicFrameLocks noGrp="1"/>
          </p:cNvGraphicFramePr>
          <p:nvPr/>
        </p:nvGraphicFramePr>
        <p:xfrm>
          <a:off x="2226565" y="3588833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7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2" name="Rectangle 181"/>
          <p:cNvSpPr/>
          <p:nvPr/>
        </p:nvSpPr>
        <p:spPr>
          <a:xfrm>
            <a:off x="2438764" y="3981203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183" name="Table 182"/>
          <p:cNvGraphicFramePr>
            <a:graphicFrameLocks noGrp="1"/>
          </p:cNvGraphicFramePr>
          <p:nvPr/>
        </p:nvGraphicFramePr>
        <p:xfrm>
          <a:off x="2966775" y="3588833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6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4" name="Rectangle 183"/>
          <p:cNvSpPr/>
          <p:nvPr/>
        </p:nvSpPr>
        <p:spPr>
          <a:xfrm>
            <a:off x="3178974" y="3981203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1</a:t>
            </a:r>
            <a:endParaRPr lang="en-IN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185" name="Table 184"/>
          <p:cNvGraphicFramePr>
            <a:graphicFrameLocks noGrp="1"/>
          </p:cNvGraphicFramePr>
          <p:nvPr/>
        </p:nvGraphicFramePr>
        <p:xfrm>
          <a:off x="3714625" y="3588833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5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6" name="Rectangle 185"/>
          <p:cNvSpPr/>
          <p:nvPr/>
        </p:nvSpPr>
        <p:spPr>
          <a:xfrm>
            <a:off x="3926824" y="3981203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0</a:t>
            </a:r>
            <a:endParaRPr lang="en-IN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187" name="Table 186"/>
          <p:cNvGraphicFramePr>
            <a:graphicFrameLocks noGrp="1"/>
          </p:cNvGraphicFramePr>
          <p:nvPr/>
        </p:nvGraphicFramePr>
        <p:xfrm>
          <a:off x="4457155" y="3588833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4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8" name="Rectangle 187"/>
          <p:cNvSpPr/>
          <p:nvPr/>
        </p:nvSpPr>
        <p:spPr>
          <a:xfrm>
            <a:off x="4669354" y="3981203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cxnSp>
        <p:nvCxnSpPr>
          <p:cNvPr id="193" name="Straight Arrow Connector 192"/>
          <p:cNvCxnSpPr/>
          <p:nvPr/>
        </p:nvCxnSpPr>
        <p:spPr>
          <a:xfrm>
            <a:off x="7383976" y="3977333"/>
            <a:ext cx="1005257" cy="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/>
          <p:cNvSpPr txBox="1"/>
          <p:nvPr/>
        </p:nvSpPr>
        <p:spPr>
          <a:xfrm>
            <a:off x="6701192" y="3638383"/>
            <a:ext cx="712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Odd </a:t>
            </a:r>
          </a:p>
          <a:p>
            <a:r>
              <a:rPr lang="en-US" dirty="0">
                <a:solidFill>
                  <a:srgbClr val="FF0000"/>
                </a:solidFill>
              </a:rPr>
              <a:t>Parity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95" name="Rectangle 194"/>
          <p:cNvSpPr/>
          <p:nvPr/>
        </p:nvSpPr>
        <p:spPr>
          <a:xfrm>
            <a:off x="515025" y="3762508"/>
            <a:ext cx="5132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r4=</a:t>
            </a:r>
            <a:endParaRPr lang="en-US" sz="2000" dirty="0"/>
          </a:p>
        </p:txBody>
      </p:sp>
      <p:sp>
        <p:nvSpPr>
          <p:cNvPr id="196" name="Rectangle 195"/>
          <p:cNvSpPr/>
          <p:nvPr/>
        </p:nvSpPr>
        <p:spPr>
          <a:xfrm>
            <a:off x="8429472" y="3781148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1</a:t>
            </a:r>
            <a:endParaRPr lang="en-IN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197" name="Table 196"/>
          <p:cNvGraphicFramePr>
            <a:graphicFrameLocks noGrp="1"/>
          </p:cNvGraphicFramePr>
          <p:nvPr/>
        </p:nvGraphicFramePr>
        <p:xfrm>
          <a:off x="2226565" y="4425126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11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8" name="Rectangle 197"/>
          <p:cNvSpPr/>
          <p:nvPr/>
        </p:nvSpPr>
        <p:spPr>
          <a:xfrm>
            <a:off x="2438764" y="4817496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199" name="Table 198"/>
          <p:cNvGraphicFramePr>
            <a:graphicFrameLocks noGrp="1"/>
          </p:cNvGraphicFramePr>
          <p:nvPr/>
        </p:nvGraphicFramePr>
        <p:xfrm>
          <a:off x="2966775" y="4425126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10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0" name="Rectangle 199"/>
          <p:cNvSpPr/>
          <p:nvPr/>
        </p:nvSpPr>
        <p:spPr>
          <a:xfrm>
            <a:off x="3178974" y="4817496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0</a:t>
            </a:r>
            <a:endParaRPr lang="en-IN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201" name="Table 200"/>
          <p:cNvGraphicFramePr>
            <a:graphicFrameLocks noGrp="1"/>
          </p:cNvGraphicFramePr>
          <p:nvPr/>
        </p:nvGraphicFramePr>
        <p:xfrm>
          <a:off x="3714625" y="4425126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9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2" name="Rectangle 201"/>
          <p:cNvSpPr/>
          <p:nvPr/>
        </p:nvSpPr>
        <p:spPr>
          <a:xfrm>
            <a:off x="3926824" y="4817496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203" name="Table 202"/>
          <p:cNvGraphicFramePr>
            <a:graphicFrameLocks noGrp="1"/>
          </p:cNvGraphicFramePr>
          <p:nvPr/>
        </p:nvGraphicFramePr>
        <p:xfrm>
          <a:off x="4457155" y="4425126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8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4" name="Rectangle 203"/>
          <p:cNvSpPr/>
          <p:nvPr/>
        </p:nvSpPr>
        <p:spPr>
          <a:xfrm>
            <a:off x="4669354" y="4817496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0</a:t>
            </a:r>
            <a:endParaRPr lang="en-IN" sz="2000" b="1" dirty="0">
              <a:solidFill>
                <a:srgbClr val="00B050"/>
              </a:solidFill>
            </a:endParaRPr>
          </a:p>
        </p:txBody>
      </p:sp>
      <p:cxnSp>
        <p:nvCxnSpPr>
          <p:cNvPr id="205" name="Straight Arrow Connector 204"/>
          <p:cNvCxnSpPr/>
          <p:nvPr/>
        </p:nvCxnSpPr>
        <p:spPr>
          <a:xfrm>
            <a:off x="7383976" y="4813626"/>
            <a:ext cx="1005257" cy="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/>
          <p:cNvSpPr txBox="1"/>
          <p:nvPr/>
        </p:nvSpPr>
        <p:spPr>
          <a:xfrm>
            <a:off x="6701192" y="4474676"/>
            <a:ext cx="712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Even </a:t>
            </a:r>
          </a:p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Parity</a:t>
            </a:r>
            <a:endParaRPr lang="en-IN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515025" y="4598801"/>
            <a:ext cx="5132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r8=</a:t>
            </a:r>
            <a:endParaRPr lang="en-US" sz="2000" dirty="0"/>
          </a:p>
        </p:txBody>
      </p:sp>
      <p:sp>
        <p:nvSpPr>
          <p:cNvPr id="208" name="Rectangle 207"/>
          <p:cNvSpPr/>
          <p:nvPr/>
        </p:nvSpPr>
        <p:spPr>
          <a:xfrm>
            <a:off x="8429472" y="4617441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0</a:t>
            </a:r>
            <a:endParaRPr lang="en-IN" sz="2000" b="1" dirty="0">
              <a:solidFill>
                <a:srgbClr val="00B050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348334" y="1947705"/>
            <a:ext cx="458472" cy="3373545"/>
          </a:xfrm>
          <a:prstGeom prst="ellipse">
            <a:avLst/>
          </a:prstGeom>
          <a:noFill/>
          <a:ln>
            <a:solidFill>
              <a:srgbClr val="673B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/>
          <p:cNvSpPr txBox="1"/>
          <p:nvPr/>
        </p:nvSpPr>
        <p:spPr>
          <a:xfrm>
            <a:off x="782344" y="5369538"/>
            <a:ext cx="7345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673BBA"/>
                </a:solidFill>
              </a:rPr>
              <a:t>Value=0110=&gt;6(binary)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Error detected in bit </a:t>
            </a:r>
            <a:r>
              <a:rPr lang="en-US" b="1" dirty="0" smtClean="0">
                <a:solidFill>
                  <a:srgbClr val="FF0000"/>
                </a:solidFill>
              </a:rPr>
              <a:t>6</a:t>
            </a:r>
          </a:p>
          <a:p>
            <a:r>
              <a:rPr lang="en-US" dirty="0" smtClean="0">
                <a:solidFill>
                  <a:srgbClr val="673BBA"/>
                </a:solidFill>
              </a:rPr>
              <a:t>Error will be corrected after changing </a:t>
            </a:r>
            <a:r>
              <a:rPr lang="en-US" dirty="0" smtClean="0">
                <a:solidFill>
                  <a:srgbClr val="FF0000"/>
                </a:solidFill>
              </a:rPr>
              <a:t>bit 6 </a:t>
            </a:r>
            <a:r>
              <a:rPr lang="en-US" dirty="0" smtClean="0">
                <a:solidFill>
                  <a:srgbClr val="673BBA"/>
                </a:solidFill>
              </a:rPr>
              <a:t>from ‘</a:t>
            </a:r>
            <a:r>
              <a:rPr lang="en-US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673BBA"/>
                </a:solidFill>
              </a:rPr>
              <a:t>’ to ‘</a:t>
            </a:r>
            <a:r>
              <a:rPr lang="en-US" dirty="0" smtClean="0">
                <a:solidFill>
                  <a:srgbClr val="00B050"/>
                </a:solidFill>
              </a:rPr>
              <a:t>0</a:t>
            </a:r>
            <a:r>
              <a:rPr lang="en-US" dirty="0" smtClean="0">
                <a:solidFill>
                  <a:srgbClr val="673BBA"/>
                </a:solidFill>
              </a:rPr>
              <a:t>’</a:t>
            </a:r>
            <a:endParaRPr lang="en-IN" dirty="0">
              <a:solidFill>
                <a:srgbClr val="673B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02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00"/>
                            </p:stCondLst>
                            <p:childTnLst>
                              <p:par>
                                <p:cTn id="1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500"/>
                            </p:stCondLst>
                            <p:childTnLst>
                              <p:par>
                                <p:cTn id="2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94" grpId="0"/>
      <p:bldP spid="103" grpId="0"/>
      <p:bldP spid="105" grpId="0"/>
      <p:bldP spid="114" grpId="0"/>
      <p:bldP spid="119" grpId="0"/>
      <p:bldP spid="121" grpId="0"/>
      <p:bldP spid="122" grpId="0"/>
      <p:bldP spid="160" grpId="0"/>
      <p:bldP spid="162" grpId="0"/>
      <p:bldP spid="164" grpId="0"/>
      <p:bldP spid="166" grpId="0"/>
      <p:bldP spid="168" grpId="0"/>
      <p:bldP spid="170" grpId="0"/>
      <p:bldP spid="172" grpId="0"/>
      <p:bldP spid="174" grpId="0"/>
      <p:bldP spid="175" grpId="0"/>
      <p:bldP spid="176" grpId="0"/>
      <p:bldP spid="182" grpId="0"/>
      <p:bldP spid="184" grpId="0"/>
      <p:bldP spid="186" grpId="0"/>
      <p:bldP spid="188" grpId="0"/>
      <p:bldP spid="194" grpId="0"/>
      <p:bldP spid="195" grpId="0"/>
      <p:bldP spid="196" grpId="0"/>
      <p:bldP spid="198" grpId="0"/>
      <p:bldP spid="200" grpId="0"/>
      <p:bldP spid="202" grpId="0"/>
      <p:bldP spid="204" grpId="0"/>
      <p:bldP spid="206" grpId="0"/>
      <p:bldP spid="207" grpId="0"/>
      <p:bldP spid="208" grpId="0"/>
      <p:bldP spid="1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Hamming Code </a:t>
            </a:r>
            <a:r>
              <a:rPr lang="en-US" sz="3200" dirty="0" smtClean="0">
                <a:solidFill>
                  <a:schemeClr val="tx1"/>
                </a:solidFill>
              </a:rPr>
              <a:t>Example: Decoding (Error)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8633991" cy="5590565"/>
          </a:xfrm>
        </p:spPr>
        <p:txBody>
          <a:bodyPr/>
          <a:lstStyle/>
          <a:p>
            <a:r>
              <a:rPr lang="en-US" b="1" dirty="0" smtClean="0"/>
              <a:t>Step-4</a:t>
            </a:r>
            <a:r>
              <a:rPr lang="en-US" dirty="0" smtClean="0"/>
              <a:t>: </a:t>
            </a:r>
            <a:r>
              <a:rPr lang="en-IN" b="1" dirty="0" smtClean="0"/>
              <a:t>decoding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  <a:p>
            <a:endParaRPr lang="en-US" b="1" dirty="0" smtClean="0"/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</a:t>
            </a:r>
            <a:endParaRPr lang="en-IN" b="1" dirty="0"/>
          </a:p>
          <a:p>
            <a:endParaRPr lang="en-IN" dirty="0"/>
          </a:p>
        </p:txBody>
      </p:sp>
      <p:graphicFrame>
        <p:nvGraphicFramePr>
          <p:cNvPr id="101" name="Table 100"/>
          <p:cNvGraphicFramePr>
            <a:graphicFrameLocks noGrp="1"/>
          </p:cNvGraphicFramePr>
          <p:nvPr/>
        </p:nvGraphicFramePr>
        <p:xfrm>
          <a:off x="2984134" y="863444"/>
          <a:ext cx="812799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  <a:gridCol w="738909"/>
                <a:gridCol w="738909"/>
                <a:gridCol w="738909"/>
                <a:gridCol w="738909"/>
                <a:gridCol w="738909"/>
                <a:gridCol w="738909"/>
                <a:gridCol w="738909"/>
                <a:gridCol w="738909"/>
                <a:gridCol w="738909"/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11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10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9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8</a:t>
                      </a:r>
                      <a:endParaRPr lang="en-IN" sz="2000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7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6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5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4</a:t>
                      </a:r>
                      <a:endParaRPr lang="en-IN" sz="2000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3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2</a:t>
                      </a:r>
                      <a:endParaRPr lang="en-IN" sz="2000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IN" sz="2000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6" name="Rectangle 105"/>
          <p:cNvSpPr/>
          <p:nvPr/>
        </p:nvSpPr>
        <p:spPr>
          <a:xfrm>
            <a:off x="3184360" y="1255814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3950872" y="1255814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0</a:t>
            </a:r>
            <a:endParaRPr lang="en-IN" sz="2000" b="1" dirty="0">
              <a:solidFill>
                <a:srgbClr val="00B050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662918" y="1255814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6151400" y="1255814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0</a:t>
            </a:r>
            <a:endParaRPr lang="en-IN" sz="2000" b="1" dirty="0">
              <a:solidFill>
                <a:srgbClr val="FF0000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6879988" y="1255814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0</a:t>
            </a:r>
            <a:endParaRPr lang="en-IN" sz="2000" b="1" dirty="0">
              <a:solidFill>
                <a:srgbClr val="00B050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7647842" y="1255814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0</a:t>
            </a:r>
            <a:endParaRPr lang="en-IN" sz="2000" b="1" dirty="0">
              <a:solidFill>
                <a:srgbClr val="00B050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9039908" y="1255814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9844612" y="127228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673BBA"/>
                </a:solidFill>
              </a:rPr>
              <a:t>1</a:t>
            </a:r>
            <a:endParaRPr lang="en-IN" b="1" dirty="0">
              <a:solidFill>
                <a:srgbClr val="673BBA"/>
              </a:solidFill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10614578" y="127120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673BBA"/>
                </a:solidFill>
              </a:rPr>
              <a:t>0</a:t>
            </a:r>
            <a:endParaRPr lang="en-IN" b="1" dirty="0">
              <a:solidFill>
                <a:srgbClr val="673BBA"/>
              </a:solidFill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8383534" y="127120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673BBA"/>
                </a:solidFill>
              </a:rPr>
              <a:t>1</a:t>
            </a:r>
            <a:endParaRPr lang="en-IN" b="1" dirty="0">
              <a:solidFill>
                <a:srgbClr val="673BBA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5423362" y="127120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673BBA"/>
                </a:solidFill>
              </a:rPr>
              <a:t>0</a:t>
            </a:r>
            <a:endParaRPr lang="en-IN" b="1" dirty="0">
              <a:solidFill>
                <a:srgbClr val="673BBA"/>
              </a:solidFill>
            </a:endParaRPr>
          </a:p>
        </p:txBody>
      </p:sp>
      <p:graphicFrame>
        <p:nvGraphicFramePr>
          <p:cNvPr id="91" name="Table 90"/>
          <p:cNvGraphicFramePr>
            <a:graphicFrameLocks noGrp="1"/>
          </p:cNvGraphicFramePr>
          <p:nvPr/>
        </p:nvGraphicFramePr>
        <p:xfrm>
          <a:off x="2237243" y="1923605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11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2" name="Rectangle 91"/>
          <p:cNvSpPr/>
          <p:nvPr/>
        </p:nvSpPr>
        <p:spPr>
          <a:xfrm>
            <a:off x="2449442" y="2315975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93" name="Table 92"/>
          <p:cNvGraphicFramePr>
            <a:graphicFrameLocks noGrp="1"/>
          </p:cNvGraphicFramePr>
          <p:nvPr/>
        </p:nvGraphicFramePr>
        <p:xfrm>
          <a:off x="2977453" y="1923605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9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4" name="Rectangle 93"/>
          <p:cNvSpPr/>
          <p:nvPr/>
        </p:nvSpPr>
        <p:spPr>
          <a:xfrm>
            <a:off x="3189652" y="2315975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102" name="Table 101"/>
          <p:cNvGraphicFramePr>
            <a:graphicFrameLocks noGrp="1"/>
          </p:cNvGraphicFramePr>
          <p:nvPr/>
        </p:nvGraphicFramePr>
        <p:xfrm>
          <a:off x="3725303" y="1923605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7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3" name="Rectangle 102"/>
          <p:cNvSpPr/>
          <p:nvPr/>
        </p:nvSpPr>
        <p:spPr>
          <a:xfrm>
            <a:off x="3937502" y="2315975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0</a:t>
            </a:r>
            <a:endParaRPr lang="en-IN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104" name="Table 103"/>
          <p:cNvGraphicFramePr>
            <a:graphicFrameLocks noGrp="1"/>
          </p:cNvGraphicFramePr>
          <p:nvPr/>
        </p:nvGraphicFramePr>
        <p:xfrm>
          <a:off x="4467833" y="1923605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5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5" name="Rectangle 104"/>
          <p:cNvSpPr/>
          <p:nvPr/>
        </p:nvSpPr>
        <p:spPr>
          <a:xfrm>
            <a:off x="4680032" y="2315975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0</a:t>
            </a:r>
            <a:endParaRPr lang="en-IN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113" name="Table 112"/>
          <p:cNvGraphicFramePr>
            <a:graphicFrameLocks noGrp="1"/>
          </p:cNvGraphicFramePr>
          <p:nvPr/>
        </p:nvGraphicFramePr>
        <p:xfrm>
          <a:off x="5215523" y="1923605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3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4" name="Rectangle 113"/>
          <p:cNvSpPr/>
          <p:nvPr/>
        </p:nvSpPr>
        <p:spPr>
          <a:xfrm>
            <a:off x="5403917" y="2315975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115" name="Table 114"/>
          <p:cNvGraphicFramePr>
            <a:graphicFrameLocks noGrp="1"/>
          </p:cNvGraphicFramePr>
          <p:nvPr/>
        </p:nvGraphicFramePr>
        <p:xfrm>
          <a:off x="5961357" y="1923605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9" name="Rectangle 118"/>
          <p:cNvSpPr/>
          <p:nvPr/>
        </p:nvSpPr>
        <p:spPr>
          <a:xfrm>
            <a:off x="6195390" y="2323333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0</a:t>
            </a:r>
            <a:endParaRPr lang="en-IN" sz="2000" b="1" dirty="0">
              <a:solidFill>
                <a:srgbClr val="00B050"/>
              </a:solidFill>
            </a:endParaRPr>
          </a:p>
        </p:txBody>
      </p:sp>
      <p:cxnSp>
        <p:nvCxnSpPr>
          <p:cNvPr id="120" name="Straight Arrow Connector 119"/>
          <p:cNvCxnSpPr/>
          <p:nvPr/>
        </p:nvCxnSpPr>
        <p:spPr>
          <a:xfrm>
            <a:off x="7394654" y="2312105"/>
            <a:ext cx="1005257" cy="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6711870" y="1973155"/>
            <a:ext cx="712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Odd </a:t>
            </a:r>
          </a:p>
          <a:p>
            <a:r>
              <a:rPr lang="en-US" dirty="0">
                <a:solidFill>
                  <a:srgbClr val="FF0000"/>
                </a:solidFill>
              </a:rPr>
              <a:t>Parity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525703" y="2097280"/>
            <a:ext cx="5132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r1</a:t>
            </a:r>
            <a:r>
              <a:rPr lang="en-US" sz="2000" dirty="0"/>
              <a:t>=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8440150" y="2115920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1</a:t>
            </a:r>
            <a:endParaRPr lang="en-IN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161" name="Table 160"/>
          <p:cNvGraphicFramePr>
            <a:graphicFrameLocks noGrp="1"/>
          </p:cNvGraphicFramePr>
          <p:nvPr/>
        </p:nvGraphicFramePr>
        <p:xfrm>
          <a:off x="2226565" y="2763950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11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2" name="Rectangle 161"/>
          <p:cNvSpPr/>
          <p:nvPr/>
        </p:nvSpPr>
        <p:spPr>
          <a:xfrm>
            <a:off x="2438764" y="3156320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163" name="Table 162"/>
          <p:cNvGraphicFramePr>
            <a:graphicFrameLocks noGrp="1"/>
          </p:cNvGraphicFramePr>
          <p:nvPr/>
        </p:nvGraphicFramePr>
        <p:xfrm>
          <a:off x="2966775" y="2763950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10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4" name="Rectangle 163"/>
          <p:cNvSpPr/>
          <p:nvPr/>
        </p:nvSpPr>
        <p:spPr>
          <a:xfrm>
            <a:off x="3178974" y="3156320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0</a:t>
            </a:r>
            <a:endParaRPr lang="en-IN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165" name="Table 164"/>
          <p:cNvGraphicFramePr>
            <a:graphicFrameLocks noGrp="1"/>
          </p:cNvGraphicFramePr>
          <p:nvPr/>
        </p:nvGraphicFramePr>
        <p:xfrm>
          <a:off x="3714625" y="2763950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7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6" name="Rectangle 165"/>
          <p:cNvSpPr/>
          <p:nvPr/>
        </p:nvSpPr>
        <p:spPr>
          <a:xfrm>
            <a:off x="3926824" y="3156320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0</a:t>
            </a:r>
            <a:endParaRPr lang="en-IN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167" name="Table 166"/>
          <p:cNvGraphicFramePr>
            <a:graphicFrameLocks noGrp="1"/>
          </p:cNvGraphicFramePr>
          <p:nvPr/>
        </p:nvGraphicFramePr>
        <p:xfrm>
          <a:off x="4457155" y="2763950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6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8" name="Rectangle 167"/>
          <p:cNvSpPr/>
          <p:nvPr/>
        </p:nvSpPr>
        <p:spPr>
          <a:xfrm>
            <a:off x="4669354" y="3156320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0</a:t>
            </a:r>
            <a:endParaRPr lang="en-IN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169" name="Table 168"/>
          <p:cNvGraphicFramePr>
            <a:graphicFrameLocks noGrp="1"/>
          </p:cNvGraphicFramePr>
          <p:nvPr/>
        </p:nvGraphicFramePr>
        <p:xfrm>
          <a:off x="5204845" y="2763950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3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0" name="Rectangle 169"/>
          <p:cNvSpPr/>
          <p:nvPr/>
        </p:nvSpPr>
        <p:spPr>
          <a:xfrm>
            <a:off x="5393239" y="3156320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171" name="Table 170"/>
          <p:cNvGraphicFramePr>
            <a:graphicFrameLocks noGrp="1"/>
          </p:cNvGraphicFramePr>
          <p:nvPr/>
        </p:nvGraphicFramePr>
        <p:xfrm>
          <a:off x="5950679" y="2763950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2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2" name="Rectangle 171"/>
          <p:cNvSpPr/>
          <p:nvPr/>
        </p:nvSpPr>
        <p:spPr>
          <a:xfrm>
            <a:off x="6184712" y="3163678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cxnSp>
        <p:nvCxnSpPr>
          <p:cNvPr id="173" name="Straight Arrow Connector 172"/>
          <p:cNvCxnSpPr/>
          <p:nvPr/>
        </p:nvCxnSpPr>
        <p:spPr>
          <a:xfrm>
            <a:off x="7383976" y="3152450"/>
            <a:ext cx="1005257" cy="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6701192" y="2813500"/>
            <a:ext cx="712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Odd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Parity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515025" y="2937625"/>
            <a:ext cx="5132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r2=</a:t>
            </a:r>
            <a:endParaRPr lang="en-US" sz="2000" dirty="0"/>
          </a:p>
        </p:txBody>
      </p:sp>
      <p:sp>
        <p:nvSpPr>
          <p:cNvPr id="176" name="Rectangle 175"/>
          <p:cNvSpPr/>
          <p:nvPr/>
        </p:nvSpPr>
        <p:spPr>
          <a:xfrm>
            <a:off x="8429472" y="2956265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1</a:t>
            </a:r>
            <a:endParaRPr lang="en-IN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177" name="Table 176"/>
          <p:cNvGraphicFramePr>
            <a:graphicFrameLocks noGrp="1"/>
          </p:cNvGraphicFramePr>
          <p:nvPr/>
        </p:nvGraphicFramePr>
        <p:xfrm>
          <a:off x="10037488" y="1840871"/>
          <a:ext cx="204252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769"/>
                <a:gridCol w="161075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r1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1,</a:t>
                      </a:r>
                      <a:r>
                        <a:rPr lang="en-US" b="1" dirty="0" smtClean="0"/>
                        <a:t>3,5,7,9,11</a:t>
                      </a:r>
                      <a:endParaRPr lang="en-IN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8" name="Table 177"/>
          <p:cNvGraphicFramePr>
            <a:graphicFrameLocks noGrp="1"/>
          </p:cNvGraphicFramePr>
          <p:nvPr/>
        </p:nvGraphicFramePr>
        <p:xfrm>
          <a:off x="10037488" y="2211711"/>
          <a:ext cx="204252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769"/>
                <a:gridCol w="161075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r2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2,</a:t>
                      </a:r>
                      <a:r>
                        <a:rPr lang="en-US" b="1" dirty="0" smtClean="0"/>
                        <a:t>3,6,7,10,11</a:t>
                      </a:r>
                      <a:endParaRPr lang="en-IN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9" name="Table 178"/>
          <p:cNvGraphicFramePr>
            <a:graphicFrameLocks noGrp="1"/>
          </p:cNvGraphicFramePr>
          <p:nvPr/>
        </p:nvGraphicFramePr>
        <p:xfrm>
          <a:off x="10037488" y="2582551"/>
          <a:ext cx="204252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769"/>
                <a:gridCol w="161075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r4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4,</a:t>
                      </a:r>
                      <a:r>
                        <a:rPr lang="en-US" b="1" dirty="0" smtClean="0"/>
                        <a:t>5,6,7</a:t>
                      </a:r>
                      <a:endParaRPr lang="en-IN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0" name="Table 179"/>
          <p:cNvGraphicFramePr>
            <a:graphicFrameLocks noGrp="1"/>
          </p:cNvGraphicFramePr>
          <p:nvPr/>
        </p:nvGraphicFramePr>
        <p:xfrm>
          <a:off x="10037488" y="2956265"/>
          <a:ext cx="204252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769"/>
                <a:gridCol w="161075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r8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8,</a:t>
                      </a:r>
                      <a:r>
                        <a:rPr lang="en-US" b="1" dirty="0" smtClean="0"/>
                        <a:t>9,10,11</a:t>
                      </a:r>
                      <a:endParaRPr lang="en-IN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1" name="Table 180"/>
          <p:cNvGraphicFramePr>
            <a:graphicFrameLocks noGrp="1"/>
          </p:cNvGraphicFramePr>
          <p:nvPr/>
        </p:nvGraphicFramePr>
        <p:xfrm>
          <a:off x="2226565" y="3588833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7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2" name="Rectangle 181"/>
          <p:cNvSpPr/>
          <p:nvPr/>
        </p:nvSpPr>
        <p:spPr>
          <a:xfrm>
            <a:off x="2438764" y="3981203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0</a:t>
            </a:r>
            <a:endParaRPr lang="en-IN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183" name="Table 182"/>
          <p:cNvGraphicFramePr>
            <a:graphicFrameLocks noGrp="1"/>
          </p:cNvGraphicFramePr>
          <p:nvPr/>
        </p:nvGraphicFramePr>
        <p:xfrm>
          <a:off x="2966775" y="3588833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6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4" name="Rectangle 183"/>
          <p:cNvSpPr/>
          <p:nvPr/>
        </p:nvSpPr>
        <p:spPr>
          <a:xfrm>
            <a:off x="3178974" y="3981203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0</a:t>
            </a:r>
            <a:endParaRPr lang="en-IN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185" name="Table 184"/>
          <p:cNvGraphicFramePr>
            <a:graphicFrameLocks noGrp="1"/>
          </p:cNvGraphicFramePr>
          <p:nvPr/>
        </p:nvGraphicFramePr>
        <p:xfrm>
          <a:off x="3714625" y="3588833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5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6" name="Rectangle 185"/>
          <p:cNvSpPr/>
          <p:nvPr/>
        </p:nvSpPr>
        <p:spPr>
          <a:xfrm>
            <a:off x="3926824" y="3981203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0</a:t>
            </a:r>
            <a:endParaRPr lang="en-IN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187" name="Table 186"/>
          <p:cNvGraphicFramePr>
            <a:graphicFrameLocks noGrp="1"/>
          </p:cNvGraphicFramePr>
          <p:nvPr/>
        </p:nvGraphicFramePr>
        <p:xfrm>
          <a:off x="4457155" y="3588833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4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8" name="Rectangle 187"/>
          <p:cNvSpPr/>
          <p:nvPr/>
        </p:nvSpPr>
        <p:spPr>
          <a:xfrm>
            <a:off x="4669354" y="3981203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cxnSp>
        <p:nvCxnSpPr>
          <p:cNvPr id="193" name="Straight Arrow Connector 192"/>
          <p:cNvCxnSpPr/>
          <p:nvPr/>
        </p:nvCxnSpPr>
        <p:spPr>
          <a:xfrm>
            <a:off x="7383976" y="3977333"/>
            <a:ext cx="1005257" cy="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/>
          <p:cNvSpPr txBox="1"/>
          <p:nvPr/>
        </p:nvSpPr>
        <p:spPr>
          <a:xfrm>
            <a:off x="6701192" y="3638383"/>
            <a:ext cx="712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Odd </a:t>
            </a:r>
          </a:p>
          <a:p>
            <a:r>
              <a:rPr lang="en-US" dirty="0">
                <a:solidFill>
                  <a:srgbClr val="FF0000"/>
                </a:solidFill>
              </a:rPr>
              <a:t>Parity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95" name="Rectangle 194"/>
          <p:cNvSpPr/>
          <p:nvPr/>
        </p:nvSpPr>
        <p:spPr>
          <a:xfrm>
            <a:off x="515025" y="3762508"/>
            <a:ext cx="5132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r4=</a:t>
            </a:r>
            <a:endParaRPr lang="en-US" sz="2000" dirty="0"/>
          </a:p>
        </p:txBody>
      </p:sp>
      <p:sp>
        <p:nvSpPr>
          <p:cNvPr id="196" name="Rectangle 195"/>
          <p:cNvSpPr/>
          <p:nvPr/>
        </p:nvSpPr>
        <p:spPr>
          <a:xfrm>
            <a:off x="8429472" y="3781148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1</a:t>
            </a:r>
            <a:endParaRPr lang="en-IN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197" name="Table 196"/>
          <p:cNvGraphicFramePr>
            <a:graphicFrameLocks noGrp="1"/>
          </p:cNvGraphicFramePr>
          <p:nvPr/>
        </p:nvGraphicFramePr>
        <p:xfrm>
          <a:off x="2226565" y="4425126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11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8" name="Rectangle 197"/>
          <p:cNvSpPr/>
          <p:nvPr/>
        </p:nvSpPr>
        <p:spPr>
          <a:xfrm>
            <a:off x="2438764" y="4817496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199" name="Table 198"/>
          <p:cNvGraphicFramePr>
            <a:graphicFrameLocks noGrp="1"/>
          </p:cNvGraphicFramePr>
          <p:nvPr/>
        </p:nvGraphicFramePr>
        <p:xfrm>
          <a:off x="2966775" y="4425126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10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0" name="Rectangle 199"/>
          <p:cNvSpPr/>
          <p:nvPr/>
        </p:nvSpPr>
        <p:spPr>
          <a:xfrm>
            <a:off x="3178974" y="4817496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0</a:t>
            </a:r>
            <a:endParaRPr lang="en-IN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201" name="Table 200"/>
          <p:cNvGraphicFramePr>
            <a:graphicFrameLocks noGrp="1"/>
          </p:cNvGraphicFramePr>
          <p:nvPr/>
        </p:nvGraphicFramePr>
        <p:xfrm>
          <a:off x="3714625" y="4425126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9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2" name="Rectangle 201"/>
          <p:cNvSpPr/>
          <p:nvPr/>
        </p:nvSpPr>
        <p:spPr>
          <a:xfrm>
            <a:off x="3926824" y="4817496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IN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203" name="Table 202"/>
          <p:cNvGraphicFramePr>
            <a:graphicFrameLocks noGrp="1"/>
          </p:cNvGraphicFramePr>
          <p:nvPr/>
        </p:nvGraphicFramePr>
        <p:xfrm>
          <a:off x="4457155" y="4425126"/>
          <a:ext cx="7389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8</a:t>
                      </a:r>
                      <a:endParaRPr lang="en-IN" sz="2000" b="1" dirty="0"/>
                    </a:p>
                  </a:txBody>
                  <a:tcPr>
                    <a:solidFill>
                      <a:srgbClr val="D1C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4" name="Rectangle 203"/>
          <p:cNvSpPr/>
          <p:nvPr/>
        </p:nvSpPr>
        <p:spPr>
          <a:xfrm>
            <a:off x="4669354" y="4817496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0</a:t>
            </a:r>
            <a:endParaRPr lang="en-IN" sz="2000" b="1" dirty="0">
              <a:solidFill>
                <a:srgbClr val="00B050"/>
              </a:solidFill>
            </a:endParaRPr>
          </a:p>
        </p:txBody>
      </p:sp>
      <p:cxnSp>
        <p:nvCxnSpPr>
          <p:cNvPr id="205" name="Straight Arrow Connector 204"/>
          <p:cNvCxnSpPr/>
          <p:nvPr/>
        </p:nvCxnSpPr>
        <p:spPr>
          <a:xfrm>
            <a:off x="7383976" y="4813626"/>
            <a:ext cx="1005257" cy="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/>
          <p:cNvSpPr txBox="1"/>
          <p:nvPr/>
        </p:nvSpPr>
        <p:spPr>
          <a:xfrm>
            <a:off x="6701192" y="4474676"/>
            <a:ext cx="712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Even </a:t>
            </a:r>
          </a:p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Parity</a:t>
            </a:r>
            <a:endParaRPr lang="en-IN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515025" y="4598801"/>
            <a:ext cx="5132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r8=</a:t>
            </a:r>
            <a:endParaRPr lang="en-US" sz="2000" dirty="0"/>
          </a:p>
        </p:txBody>
      </p:sp>
      <p:sp>
        <p:nvSpPr>
          <p:cNvPr id="208" name="Rectangle 207"/>
          <p:cNvSpPr/>
          <p:nvPr/>
        </p:nvSpPr>
        <p:spPr>
          <a:xfrm>
            <a:off x="8429472" y="4617441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0</a:t>
            </a:r>
            <a:endParaRPr lang="en-IN" sz="2000" b="1" dirty="0">
              <a:solidFill>
                <a:srgbClr val="00B050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348334" y="1947705"/>
            <a:ext cx="458472" cy="3373545"/>
          </a:xfrm>
          <a:prstGeom prst="ellipse">
            <a:avLst/>
          </a:prstGeom>
          <a:noFill/>
          <a:ln>
            <a:solidFill>
              <a:srgbClr val="673B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/>
          <p:cNvSpPr txBox="1"/>
          <p:nvPr/>
        </p:nvSpPr>
        <p:spPr>
          <a:xfrm>
            <a:off x="782344" y="5369538"/>
            <a:ext cx="7345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673BBA"/>
                </a:solidFill>
              </a:rPr>
              <a:t>Value=0111=&gt;7(binary)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Error detected in bit </a:t>
            </a:r>
            <a:r>
              <a:rPr lang="en-US" b="1" dirty="0" smtClean="0">
                <a:solidFill>
                  <a:srgbClr val="FF0000"/>
                </a:solidFill>
              </a:rPr>
              <a:t>7</a:t>
            </a:r>
          </a:p>
          <a:p>
            <a:r>
              <a:rPr lang="en-US" dirty="0" smtClean="0">
                <a:solidFill>
                  <a:srgbClr val="673BBA"/>
                </a:solidFill>
              </a:rPr>
              <a:t>Error will be corrected after changing </a:t>
            </a:r>
            <a:r>
              <a:rPr lang="en-US" dirty="0" smtClean="0">
                <a:solidFill>
                  <a:srgbClr val="FF0000"/>
                </a:solidFill>
              </a:rPr>
              <a:t>bit 7 </a:t>
            </a:r>
            <a:r>
              <a:rPr lang="en-US" dirty="0" smtClean="0">
                <a:solidFill>
                  <a:srgbClr val="673BBA"/>
                </a:solidFill>
              </a:rPr>
              <a:t>from ‘</a:t>
            </a:r>
            <a:r>
              <a:rPr lang="en-US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673BBA"/>
                </a:solidFill>
              </a:rPr>
              <a:t>’ to ‘</a:t>
            </a:r>
            <a:r>
              <a:rPr lang="en-US" dirty="0" smtClean="0">
                <a:solidFill>
                  <a:srgbClr val="00B050"/>
                </a:solidFill>
              </a:rPr>
              <a:t>0</a:t>
            </a:r>
            <a:r>
              <a:rPr lang="en-US" dirty="0" smtClean="0">
                <a:solidFill>
                  <a:srgbClr val="673BBA"/>
                </a:solidFill>
              </a:rPr>
              <a:t>’</a:t>
            </a:r>
            <a:endParaRPr lang="en-IN" dirty="0">
              <a:solidFill>
                <a:srgbClr val="673B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5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00"/>
                            </p:stCondLst>
                            <p:childTnLst>
                              <p:par>
                                <p:cTn id="1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500"/>
                            </p:stCondLst>
                            <p:childTnLst>
                              <p:par>
                                <p:cTn id="2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94" grpId="0"/>
      <p:bldP spid="103" grpId="0"/>
      <p:bldP spid="105" grpId="0"/>
      <p:bldP spid="114" grpId="0"/>
      <p:bldP spid="119" grpId="0"/>
      <p:bldP spid="121" grpId="0"/>
      <p:bldP spid="122" grpId="0"/>
      <p:bldP spid="160" grpId="0"/>
      <p:bldP spid="162" grpId="0"/>
      <p:bldP spid="164" grpId="0"/>
      <p:bldP spid="166" grpId="0"/>
      <p:bldP spid="168" grpId="0"/>
      <p:bldP spid="170" grpId="0"/>
      <p:bldP spid="172" grpId="0"/>
      <p:bldP spid="174" grpId="0"/>
      <p:bldP spid="175" grpId="0"/>
      <p:bldP spid="176" grpId="0"/>
      <p:bldP spid="182" grpId="0"/>
      <p:bldP spid="184" grpId="0"/>
      <p:bldP spid="186" grpId="0"/>
      <p:bldP spid="188" grpId="0"/>
      <p:bldP spid="194" grpId="0"/>
      <p:bldP spid="195" grpId="0"/>
      <p:bldP spid="196" grpId="0"/>
      <p:bldP spid="198" grpId="0"/>
      <p:bldP spid="200" grpId="0"/>
      <p:bldP spid="202" grpId="0"/>
      <p:bldP spid="204" grpId="0"/>
      <p:bldP spid="206" grpId="0"/>
      <p:bldP spid="207" grpId="0"/>
      <p:bldP spid="208" grpId="0"/>
      <p:bldP spid="1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Hamming Code </a:t>
            </a:r>
            <a:r>
              <a:rPr lang="en-US" sz="3600" dirty="0" smtClean="0">
                <a:solidFill>
                  <a:schemeClr val="tx1"/>
                </a:solidFill>
              </a:rPr>
              <a:t>Example: Exercise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A21F7EFE-5640-0040-90CE-537B0F5747D2}"/>
              </a:ext>
            </a:extLst>
          </p:cNvPr>
          <p:cNvSpPr/>
          <p:nvPr/>
        </p:nvSpPr>
        <p:spPr>
          <a:xfrm>
            <a:off x="2087478" y="1475874"/>
            <a:ext cx="40005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5482D32A-3653-F24B-8057-D15DBDB3E016}"/>
              </a:ext>
            </a:extLst>
          </p:cNvPr>
          <p:cNvSpPr/>
          <p:nvPr/>
        </p:nvSpPr>
        <p:spPr>
          <a:xfrm>
            <a:off x="2487528" y="1475874"/>
            <a:ext cx="40005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CA4AF975-36E2-C543-9378-66713D16CCDC}"/>
              </a:ext>
            </a:extLst>
          </p:cNvPr>
          <p:cNvSpPr/>
          <p:nvPr/>
        </p:nvSpPr>
        <p:spPr>
          <a:xfrm>
            <a:off x="2887578" y="1475874"/>
            <a:ext cx="40005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CF5DDF84-EFCC-DC42-AEEA-A45998FA114C}"/>
              </a:ext>
            </a:extLst>
          </p:cNvPr>
          <p:cNvSpPr/>
          <p:nvPr/>
        </p:nvSpPr>
        <p:spPr>
          <a:xfrm>
            <a:off x="3287628" y="1475874"/>
            <a:ext cx="40005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D8A9F7A3-9F8D-EF4E-8451-EC20D203BECD}"/>
              </a:ext>
            </a:extLst>
          </p:cNvPr>
          <p:cNvSpPr/>
          <p:nvPr/>
        </p:nvSpPr>
        <p:spPr>
          <a:xfrm>
            <a:off x="3687678" y="1475874"/>
            <a:ext cx="40005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38F2FBB-DCDB-6045-83EE-DB352A40C6AA}"/>
              </a:ext>
            </a:extLst>
          </p:cNvPr>
          <p:cNvSpPr/>
          <p:nvPr/>
        </p:nvSpPr>
        <p:spPr>
          <a:xfrm>
            <a:off x="4087728" y="1475874"/>
            <a:ext cx="40005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31EE3900-5977-EE40-A28E-2EA11F15215D}"/>
              </a:ext>
            </a:extLst>
          </p:cNvPr>
          <p:cNvSpPr/>
          <p:nvPr/>
        </p:nvSpPr>
        <p:spPr>
          <a:xfrm>
            <a:off x="4487778" y="1475874"/>
            <a:ext cx="40005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5F82D491-0593-3144-A60D-AB326C2C82F8}"/>
              </a:ext>
            </a:extLst>
          </p:cNvPr>
          <p:cNvSpPr/>
          <p:nvPr/>
        </p:nvSpPr>
        <p:spPr>
          <a:xfrm>
            <a:off x="4887828" y="1475874"/>
            <a:ext cx="40005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DF9D87EE-9E6E-8C41-AEF1-4DC8C6E3CF30}"/>
              </a:ext>
            </a:extLst>
          </p:cNvPr>
          <p:cNvSpPr/>
          <p:nvPr/>
        </p:nvSpPr>
        <p:spPr>
          <a:xfrm>
            <a:off x="5253789" y="1475874"/>
            <a:ext cx="40005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057E77A8-764D-A64C-BCC7-AD527AE9D04C}"/>
              </a:ext>
            </a:extLst>
          </p:cNvPr>
          <p:cNvSpPr/>
          <p:nvPr/>
        </p:nvSpPr>
        <p:spPr>
          <a:xfrm>
            <a:off x="5653839" y="1475874"/>
            <a:ext cx="40005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C8AA4A5F-336E-874A-BABA-9341C6E0FAF7}"/>
              </a:ext>
            </a:extLst>
          </p:cNvPr>
          <p:cNvSpPr/>
          <p:nvPr/>
        </p:nvSpPr>
        <p:spPr>
          <a:xfrm>
            <a:off x="6053889" y="1475874"/>
            <a:ext cx="40005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AE86D43A-F55E-9344-AE10-C4D4B39E0F8E}"/>
              </a:ext>
            </a:extLst>
          </p:cNvPr>
          <p:cNvSpPr/>
          <p:nvPr/>
        </p:nvSpPr>
        <p:spPr>
          <a:xfrm>
            <a:off x="2063415" y="2494548"/>
            <a:ext cx="40005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A86B74AD-3DB5-3048-A103-D6EA37875819}"/>
              </a:ext>
            </a:extLst>
          </p:cNvPr>
          <p:cNvSpPr/>
          <p:nvPr/>
        </p:nvSpPr>
        <p:spPr>
          <a:xfrm>
            <a:off x="2463465" y="2494548"/>
            <a:ext cx="40005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EA9C8B66-FE8D-334A-900E-D3F2D46CB0DD}"/>
              </a:ext>
            </a:extLst>
          </p:cNvPr>
          <p:cNvSpPr/>
          <p:nvPr/>
        </p:nvSpPr>
        <p:spPr>
          <a:xfrm>
            <a:off x="2863515" y="2494548"/>
            <a:ext cx="40005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C638DAA-5226-8C44-855E-B41C2C4C1B35}"/>
              </a:ext>
            </a:extLst>
          </p:cNvPr>
          <p:cNvSpPr/>
          <p:nvPr/>
        </p:nvSpPr>
        <p:spPr>
          <a:xfrm>
            <a:off x="3263565" y="2494548"/>
            <a:ext cx="40005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24DEEED1-10FE-E242-925D-DF601885DD0F}"/>
              </a:ext>
            </a:extLst>
          </p:cNvPr>
          <p:cNvSpPr/>
          <p:nvPr/>
        </p:nvSpPr>
        <p:spPr>
          <a:xfrm>
            <a:off x="3663615" y="2494548"/>
            <a:ext cx="40005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4DA7420-E4CC-5A42-AB4F-4747613BB111}"/>
              </a:ext>
            </a:extLst>
          </p:cNvPr>
          <p:cNvSpPr/>
          <p:nvPr/>
        </p:nvSpPr>
        <p:spPr>
          <a:xfrm>
            <a:off x="4063665" y="2494548"/>
            <a:ext cx="40005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79EDB2C1-9A8B-EB4A-AE85-0B44DE870E0A}"/>
              </a:ext>
            </a:extLst>
          </p:cNvPr>
          <p:cNvSpPr/>
          <p:nvPr/>
        </p:nvSpPr>
        <p:spPr>
          <a:xfrm>
            <a:off x="4463715" y="2494548"/>
            <a:ext cx="40005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B4902059-4B8B-284D-B196-7583BC55AD9A}"/>
              </a:ext>
            </a:extLst>
          </p:cNvPr>
          <p:cNvSpPr/>
          <p:nvPr/>
        </p:nvSpPr>
        <p:spPr>
          <a:xfrm>
            <a:off x="4863765" y="2494548"/>
            <a:ext cx="40005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11A5545A-D406-284E-944F-614C3E46FFD5}"/>
              </a:ext>
            </a:extLst>
          </p:cNvPr>
          <p:cNvSpPr/>
          <p:nvPr/>
        </p:nvSpPr>
        <p:spPr>
          <a:xfrm>
            <a:off x="5229726" y="2494548"/>
            <a:ext cx="40005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A1BA5765-5178-9043-9996-8FDB128AC0F7}"/>
              </a:ext>
            </a:extLst>
          </p:cNvPr>
          <p:cNvSpPr/>
          <p:nvPr/>
        </p:nvSpPr>
        <p:spPr>
          <a:xfrm>
            <a:off x="5629776" y="2494548"/>
            <a:ext cx="40005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A871BBBA-EB0F-9840-B419-540E4B741695}"/>
              </a:ext>
            </a:extLst>
          </p:cNvPr>
          <p:cNvSpPr/>
          <p:nvPr/>
        </p:nvSpPr>
        <p:spPr>
          <a:xfrm>
            <a:off x="6029826" y="2494548"/>
            <a:ext cx="40005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3A43EC83-1081-3B47-99BF-34D55C48553F}"/>
              </a:ext>
            </a:extLst>
          </p:cNvPr>
          <p:cNvSpPr/>
          <p:nvPr/>
        </p:nvSpPr>
        <p:spPr>
          <a:xfrm>
            <a:off x="2089483" y="3509211"/>
            <a:ext cx="40005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A78D7E46-A87D-B74C-91D2-6D3EBA345548}"/>
              </a:ext>
            </a:extLst>
          </p:cNvPr>
          <p:cNvSpPr/>
          <p:nvPr/>
        </p:nvSpPr>
        <p:spPr>
          <a:xfrm>
            <a:off x="2489533" y="3509211"/>
            <a:ext cx="40005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91D75D16-7B0A-BA43-9DFB-1612D54D5B87}"/>
              </a:ext>
            </a:extLst>
          </p:cNvPr>
          <p:cNvSpPr/>
          <p:nvPr/>
        </p:nvSpPr>
        <p:spPr>
          <a:xfrm>
            <a:off x="2889583" y="3509211"/>
            <a:ext cx="40005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ADAADEE4-FD20-7B42-83D4-CF72372EDDFC}"/>
              </a:ext>
            </a:extLst>
          </p:cNvPr>
          <p:cNvSpPr/>
          <p:nvPr/>
        </p:nvSpPr>
        <p:spPr>
          <a:xfrm>
            <a:off x="3289633" y="3509211"/>
            <a:ext cx="40005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A80B1087-ECD8-EA46-888F-B481270BAD18}"/>
              </a:ext>
            </a:extLst>
          </p:cNvPr>
          <p:cNvSpPr/>
          <p:nvPr/>
        </p:nvSpPr>
        <p:spPr>
          <a:xfrm>
            <a:off x="3689683" y="3509211"/>
            <a:ext cx="40005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E592E2A3-41D8-B544-98DE-379DDC0853C5}"/>
              </a:ext>
            </a:extLst>
          </p:cNvPr>
          <p:cNvSpPr/>
          <p:nvPr/>
        </p:nvSpPr>
        <p:spPr>
          <a:xfrm>
            <a:off x="4089733" y="3509211"/>
            <a:ext cx="40005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75B36576-D437-844F-9E1B-D10FE741D1C1}"/>
              </a:ext>
            </a:extLst>
          </p:cNvPr>
          <p:cNvSpPr/>
          <p:nvPr/>
        </p:nvSpPr>
        <p:spPr>
          <a:xfrm>
            <a:off x="4489783" y="3509211"/>
            <a:ext cx="40005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6A4751D8-E00C-B545-AEF5-BCEB93410432}"/>
              </a:ext>
            </a:extLst>
          </p:cNvPr>
          <p:cNvSpPr/>
          <p:nvPr/>
        </p:nvSpPr>
        <p:spPr>
          <a:xfrm>
            <a:off x="4889833" y="3509211"/>
            <a:ext cx="40005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8C906C31-9406-A54D-8D41-ABCC53E84BDD}"/>
              </a:ext>
            </a:extLst>
          </p:cNvPr>
          <p:cNvSpPr/>
          <p:nvPr/>
        </p:nvSpPr>
        <p:spPr>
          <a:xfrm>
            <a:off x="5255794" y="3509211"/>
            <a:ext cx="40005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1722D186-EBCA-6C47-9E55-447D25DD79B0}"/>
              </a:ext>
            </a:extLst>
          </p:cNvPr>
          <p:cNvSpPr/>
          <p:nvPr/>
        </p:nvSpPr>
        <p:spPr>
          <a:xfrm>
            <a:off x="5655844" y="3509211"/>
            <a:ext cx="40005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224EF71E-7B18-7E45-B50C-F7C32B1293FB}"/>
              </a:ext>
            </a:extLst>
          </p:cNvPr>
          <p:cNvSpPr/>
          <p:nvPr/>
        </p:nvSpPr>
        <p:spPr>
          <a:xfrm>
            <a:off x="6055894" y="3509211"/>
            <a:ext cx="40005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0F0957DF-B92F-E442-B991-BB2E4BAE92F3}"/>
              </a:ext>
            </a:extLst>
          </p:cNvPr>
          <p:cNvSpPr/>
          <p:nvPr/>
        </p:nvSpPr>
        <p:spPr>
          <a:xfrm>
            <a:off x="2087478" y="4531896"/>
            <a:ext cx="40005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65092A38-AF48-D942-BF06-56FBDD0ED792}"/>
              </a:ext>
            </a:extLst>
          </p:cNvPr>
          <p:cNvSpPr/>
          <p:nvPr/>
        </p:nvSpPr>
        <p:spPr>
          <a:xfrm>
            <a:off x="2487528" y="4531896"/>
            <a:ext cx="40005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75792EFF-8F40-6940-AE1B-6B476DA6EB02}"/>
              </a:ext>
            </a:extLst>
          </p:cNvPr>
          <p:cNvSpPr/>
          <p:nvPr/>
        </p:nvSpPr>
        <p:spPr>
          <a:xfrm>
            <a:off x="2887578" y="4531896"/>
            <a:ext cx="40005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542960D1-F4E5-A24A-B365-77F8C42560AC}"/>
              </a:ext>
            </a:extLst>
          </p:cNvPr>
          <p:cNvSpPr/>
          <p:nvPr/>
        </p:nvSpPr>
        <p:spPr>
          <a:xfrm>
            <a:off x="3287628" y="4531896"/>
            <a:ext cx="40005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56C4904C-01A7-1448-88FB-8EB4ED496103}"/>
              </a:ext>
            </a:extLst>
          </p:cNvPr>
          <p:cNvSpPr/>
          <p:nvPr/>
        </p:nvSpPr>
        <p:spPr>
          <a:xfrm>
            <a:off x="3687678" y="4531896"/>
            <a:ext cx="40005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ACDF3C8F-C626-CB48-A352-959FE71E851E}"/>
              </a:ext>
            </a:extLst>
          </p:cNvPr>
          <p:cNvSpPr/>
          <p:nvPr/>
        </p:nvSpPr>
        <p:spPr>
          <a:xfrm>
            <a:off x="4087728" y="4531896"/>
            <a:ext cx="40005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432763B9-51E1-0943-8D59-254420CCA8A4}"/>
              </a:ext>
            </a:extLst>
          </p:cNvPr>
          <p:cNvSpPr/>
          <p:nvPr/>
        </p:nvSpPr>
        <p:spPr>
          <a:xfrm>
            <a:off x="4487778" y="4531896"/>
            <a:ext cx="40005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="" xmlns:a16="http://schemas.microsoft.com/office/drawing/2014/main" id="{2883CAC8-816C-8E4C-BA99-2A0D8CA2D5C4}"/>
              </a:ext>
            </a:extLst>
          </p:cNvPr>
          <p:cNvSpPr/>
          <p:nvPr/>
        </p:nvSpPr>
        <p:spPr>
          <a:xfrm>
            <a:off x="4887828" y="4531896"/>
            <a:ext cx="40005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3BFB0652-2D2F-4444-BFBD-9CF6346523F7}"/>
              </a:ext>
            </a:extLst>
          </p:cNvPr>
          <p:cNvSpPr/>
          <p:nvPr/>
        </p:nvSpPr>
        <p:spPr>
          <a:xfrm>
            <a:off x="5253789" y="4531896"/>
            <a:ext cx="40005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1053AA80-9E7C-3447-9FC2-E5CF4EBB0E87}"/>
              </a:ext>
            </a:extLst>
          </p:cNvPr>
          <p:cNvSpPr/>
          <p:nvPr/>
        </p:nvSpPr>
        <p:spPr>
          <a:xfrm>
            <a:off x="5653839" y="4531896"/>
            <a:ext cx="40005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15D4912C-ADEE-9443-BF1C-C63962812901}"/>
              </a:ext>
            </a:extLst>
          </p:cNvPr>
          <p:cNvSpPr/>
          <p:nvPr/>
        </p:nvSpPr>
        <p:spPr>
          <a:xfrm>
            <a:off x="6053889" y="4531896"/>
            <a:ext cx="40005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8F07473F-A87F-3D41-8F6C-2C891E837E17}"/>
              </a:ext>
            </a:extLst>
          </p:cNvPr>
          <p:cNvSpPr/>
          <p:nvPr/>
        </p:nvSpPr>
        <p:spPr>
          <a:xfrm>
            <a:off x="2087478" y="5542548"/>
            <a:ext cx="40005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151E3C73-46EB-424C-BAEB-FAD50D7B83FB}"/>
              </a:ext>
            </a:extLst>
          </p:cNvPr>
          <p:cNvSpPr/>
          <p:nvPr/>
        </p:nvSpPr>
        <p:spPr>
          <a:xfrm>
            <a:off x="2487528" y="5542548"/>
            <a:ext cx="40005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FEE466B2-C05A-1F41-8797-218DA8F3C7F7}"/>
              </a:ext>
            </a:extLst>
          </p:cNvPr>
          <p:cNvSpPr/>
          <p:nvPr/>
        </p:nvSpPr>
        <p:spPr>
          <a:xfrm>
            <a:off x="2887578" y="5542548"/>
            <a:ext cx="40005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87E4A242-15E2-E14D-AACF-C216924738A8}"/>
              </a:ext>
            </a:extLst>
          </p:cNvPr>
          <p:cNvSpPr/>
          <p:nvPr/>
        </p:nvSpPr>
        <p:spPr>
          <a:xfrm>
            <a:off x="3287628" y="5542548"/>
            <a:ext cx="40005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EA32CDB2-4030-7C46-BD61-02EDD642E988}"/>
              </a:ext>
            </a:extLst>
          </p:cNvPr>
          <p:cNvSpPr/>
          <p:nvPr/>
        </p:nvSpPr>
        <p:spPr>
          <a:xfrm>
            <a:off x="3687678" y="5542548"/>
            <a:ext cx="40005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F934C4B7-B2F2-2D49-BDC5-C9D625ED86AF}"/>
              </a:ext>
            </a:extLst>
          </p:cNvPr>
          <p:cNvSpPr/>
          <p:nvPr/>
        </p:nvSpPr>
        <p:spPr>
          <a:xfrm>
            <a:off x="4087728" y="5542548"/>
            <a:ext cx="40005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FDBB36C7-EB5B-B045-AE63-5A9BF9B67E35}"/>
              </a:ext>
            </a:extLst>
          </p:cNvPr>
          <p:cNvSpPr/>
          <p:nvPr/>
        </p:nvSpPr>
        <p:spPr>
          <a:xfrm>
            <a:off x="4487778" y="5542548"/>
            <a:ext cx="40005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416A3FD0-D60C-354B-BACA-DEE185D3BF32}"/>
              </a:ext>
            </a:extLst>
          </p:cNvPr>
          <p:cNvSpPr/>
          <p:nvPr/>
        </p:nvSpPr>
        <p:spPr>
          <a:xfrm>
            <a:off x="4887828" y="5542548"/>
            <a:ext cx="40005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4FE6CF51-EDC3-1443-917F-7F391430094D}"/>
              </a:ext>
            </a:extLst>
          </p:cNvPr>
          <p:cNvSpPr/>
          <p:nvPr/>
        </p:nvSpPr>
        <p:spPr>
          <a:xfrm>
            <a:off x="5253789" y="5542548"/>
            <a:ext cx="40005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07DB0D55-781D-014D-B39B-1745D4D043F5}"/>
              </a:ext>
            </a:extLst>
          </p:cNvPr>
          <p:cNvSpPr/>
          <p:nvPr/>
        </p:nvSpPr>
        <p:spPr>
          <a:xfrm>
            <a:off x="5653839" y="5542548"/>
            <a:ext cx="40005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D1200213-9B70-6843-8811-83297527B839}"/>
              </a:ext>
            </a:extLst>
          </p:cNvPr>
          <p:cNvSpPr txBox="1"/>
          <p:nvPr/>
        </p:nvSpPr>
        <p:spPr>
          <a:xfrm>
            <a:off x="3288632" y="838200"/>
            <a:ext cx="1975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Data: 1 0 0 1 1 0 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FCCACC11-BA37-F84E-B06B-1734F55D354A}"/>
              </a:ext>
            </a:extLst>
          </p:cNvPr>
          <p:cNvSpPr/>
          <p:nvPr/>
        </p:nvSpPr>
        <p:spPr>
          <a:xfrm>
            <a:off x="6053889" y="5542548"/>
            <a:ext cx="40005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1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="" xmlns:a16="http://schemas.microsoft.com/office/drawing/2014/main" id="{31587370-3B29-5547-AF87-BA3ECCCC34A6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4276224" y="1207532"/>
            <a:ext cx="0" cy="260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="" xmlns:a16="http://schemas.microsoft.com/office/drawing/2014/main" id="{E7F3811D-8DE1-5341-9838-E623E1308E75}"/>
              </a:ext>
            </a:extLst>
          </p:cNvPr>
          <p:cNvCxnSpPr/>
          <p:nvPr/>
        </p:nvCxnSpPr>
        <p:spPr>
          <a:xfrm>
            <a:off x="2256924" y="2212848"/>
            <a:ext cx="40386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="" xmlns:a16="http://schemas.microsoft.com/office/drawing/2014/main" id="{1B33C194-C0BB-CC4E-A055-C1F2303D7493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2263440" y="2209800"/>
            <a:ext cx="0" cy="28474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="" xmlns:a16="http://schemas.microsoft.com/office/drawing/2014/main" id="{E54503BF-C827-DF4C-888F-8646266ABFC1}"/>
              </a:ext>
            </a:extLst>
          </p:cNvPr>
          <p:cNvCxnSpPr>
            <a:cxnSpLocks/>
          </p:cNvCxnSpPr>
          <p:nvPr/>
        </p:nvCxnSpPr>
        <p:spPr>
          <a:xfrm>
            <a:off x="3048000" y="2209800"/>
            <a:ext cx="0" cy="28474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="" xmlns:a16="http://schemas.microsoft.com/office/drawing/2014/main" id="{B08F065D-0145-6747-863E-995A5D5BC66D}"/>
              </a:ext>
            </a:extLst>
          </p:cNvPr>
          <p:cNvCxnSpPr>
            <a:cxnSpLocks/>
          </p:cNvCxnSpPr>
          <p:nvPr/>
        </p:nvCxnSpPr>
        <p:spPr>
          <a:xfrm>
            <a:off x="3886200" y="2209800"/>
            <a:ext cx="0" cy="28474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="" xmlns:a16="http://schemas.microsoft.com/office/drawing/2014/main" id="{96050CCA-8E09-0649-901C-7F25B349EE42}"/>
              </a:ext>
            </a:extLst>
          </p:cNvPr>
          <p:cNvCxnSpPr>
            <a:cxnSpLocks/>
          </p:cNvCxnSpPr>
          <p:nvPr/>
        </p:nvCxnSpPr>
        <p:spPr>
          <a:xfrm>
            <a:off x="4648200" y="2209800"/>
            <a:ext cx="0" cy="28474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="" xmlns:a16="http://schemas.microsoft.com/office/drawing/2014/main" id="{13D3D3FD-8A8F-A140-B0C3-47342F375657}"/>
              </a:ext>
            </a:extLst>
          </p:cNvPr>
          <p:cNvCxnSpPr>
            <a:cxnSpLocks/>
          </p:cNvCxnSpPr>
          <p:nvPr/>
        </p:nvCxnSpPr>
        <p:spPr>
          <a:xfrm>
            <a:off x="5410200" y="2209800"/>
            <a:ext cx="0" cy="28474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="" xmlns:a16="http://schemas.microsoft.com/office/drawing/2014/main" id="{8D1B6EF5-6D3F-9F44-9D85-9EAD7BBBC1F9}"/>
              </a:ext>
            </a:extLst>
          </p:cNvPr>
          <p:cNvCxnSpPr>
            <a:cxnSpLocks/>
          </p:cNvCxnSpPr>
          <p:nvPr/>
        </p:nvCxnSpPr>
        <p:spPr>
          <a:xfrm>
            <a:off x="6295524" y="2209800"/>
            <a:ext cx="0" cy="28474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="" xmlns:a16="http://schemas.microsoft.com/office/drawing/2014/main" id="{28F0C1D2-6969-8141-8864-E3D850E3A094}"/>
              </a:ext>
            </a:extLst>
          </p:cNvPr>
          <p:cNvCxnSpPr>
            <a:cxnSpLocks/>
          </p:cNvCxnSpPr>
          <p:nvPr/>
        </p:nvCxnSpPr>
        <p:spPr>
          <a:xfrm>
            <a:off x="2268453" y="3223500"/>
            <a:ext cx="3595359" cy="1072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="" xmlns:a16="http://schemas.microsoft.com/office/drawing/2014/main" id="{CC3913A4-76D2-2142-96DC-3B102AD2377D}"/>
              </a:ext>
            </a:extLst>
          </p:cNvPr>
          <p:cNvCxnSpPr>
            <a:cxnSpLocks/>
          </p:cNvCxnSpPr>
          <p:nvPr/>
        </p:nvCxnSpPr>
        <p:spPr>
          <a:xfrm>
            <a:off x="2274969" y="3220452"/>
            <a:ext cx="0" cy="28474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="" xmlns:a16="http://schemas.microsoft.com/office/drawing/2014/main" id="{3F0B8667-E938-8A46-B9AC-B49824A561CC}"/>
              </a:ext>
            </a:extLst>
          </p:cNvPr>
          <p:cNvCxnSpPr>
            <a:cxnSpLocks/>
          </p:cNvCxnSpPr>
          <p:nvPr/>
        </p:nvCxnSpPr>
        <p:spPr>
          <a:xfrm>
            <a:off x="2692797" y="3227336"/>
            <a:ext cx="0" cy="28474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="" xmlns:a16="http://schemas.microsoft.com/office/drawing/2014/main" id="{06740630-09CE-BC4A-8FDC-5A9FADCBB977}"/>
              </a:ext>
            </a:extLst>
          </p:cNvPr>
          <p:cNvCxnSpPr>
            <a:cxnSpLocks/>
          </p:cNvCxnSpPr>
          <p:nvPr/>
        </p:nvCxnSpPr>
        <p:spPr>
          <a:xfrm>
            <a:off x="4292212" y="3227336"/>
            <a:ext cx="0" cy="28474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="" xmlns:a16="http://schemas.microsoft.com/office/drawing/2014/main" id="{2FC164F3-D39B-534B-981A-678F8B4F9C02}"/>
              </a:ext>
            </a:extLst>
          </p:cNvPr>
          <p:cNvCxnSpPr>
            <a:cxnSpLocks/>
          </p:cNvCxnSpPr>
          <p:nvPr/>
        </p:nvCxnSpPr>
        <p:spPr>
          <a:xfrm>
            <a:off x="3886200" y="3234220"/>
            <a:ext cx="0" cy="28474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="" xmlns:a16="http://schemas.microsoft.com/office/drawing/2014/main" id="{05D8E491-5317-FB4E-84B1-E9968D3643C2}"/>
              </a:ext>
            </a:extLst>
          </p:cNvPr>
          <p:cNvCxnSpPr>
            <a:cxnSpLocks/>
          </p:cNvCxnSpPr>
          <p:nvPr/>
        </p:nvCxnSpPr>
        <p:spPr>
          <a:xfrm>
            <a:off x="5421729" y="3220452"/>
            <a:ext cx="0" cy="28474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="" xmlns:a16="http://schemas.microsoft.com/office/drawing/2014/main" id="{093790F7-D8E8-5449-8005-0B27CBB08B23}"/>
              </a:ext>
            </a:extLst>
          </p:cNvPr>
          <p:cNvCxnSpPr>
            <a:cxnSpLocks/>
          </p:cNvCxnSpPr>
          <p:nvPr/>
        </p:nvCxnSpPr>
        <p:spPr>
          <a:xfrm>
            <a:off x="5863812" y="3234220"/>
            <a:ext cx="0" cy="28474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="" xmlns:a16="http://schemas.microsoft.com/office/drawing/2014/main" id="{63045A7D-A1FB-8049-87C9-3679019A895F}"/>
              </a:ext>
            </a:extLst>
          </p:cNvPr>
          <p:cNvCxnSpPr>
            <a:cxnSpLocks/>
          </p:cNvCxnSpPr>
          <p:nvPr/>
        </p:nvCxnSpPr>
        <p:spPr>
          <a:xfrm>
            <a:off x="3886200" y="4260133"/>
            <a:ext cx="1219200" cy="383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="" xmlns:a16="http://schemas.microsoft.com/office/drawing/2014/main" id="{B74A0258-CD93-0D4C-81AD-2406F80B2BFE}"/>
              </a:ext>
            </a:extLst>
          </p:cNvPr>
          <p:cNvCxnSpPr>
            <a:cxnSpLocks/>
          </p:cNvCxnSpPr>
          <p:nvPr/>
        </p:nvCxnSpPr>
        <p:spPr>
          <a:xfrm>
            <a:off x="3892716" y="4257085"/>
            <a:ext cx="0" cy="28474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="" xmlns:a16="http://schemas.microsoft.com/office/drawing/2014/main" id="{16B1D13A-6FAB-DD49-96FE-84BE41C65431}"/>
              </a:ext>
            </a:extLst>
          </p:cNvPr>
          <p:cNvCxnSpPr>
            <a:cxnSpLocks/>
          </p:cNvCxnSpPr>
          <p:nvPr/>
        </p:nvCxnSpPr>
        <p:spPr>
          <a:xfrm>
            <a:off x="4310544" y="4263969"/>
            <a:ext cx="0" cy="28474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="" xmlns:a16="http://schemas.microsoft.com/office/drawing/2014/main" id="{319EE7A8-EFBB-4D48-8AC7-398360C7F1DE}"/>
              </a:ext>
            </a:extLst>
          </p:cNvPr>
          <p:cNvCxnSpPr>
            <a:cxnSpLocks/>
          </p:cNvCxnSpPr>
          <p:nvPr/>
        </p:nvCxnSpPr>
        <p:spPr>
          <a:xfrm>
            <a:off x="5105400" y="4263969"/>
            <a:ext cx="0" cy="28474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="" xmlns:a16="http://schemas.microsoft.com/office/drawing/2014/main" id="{29603C5D-D6D8-7E43-AB82-ADB17784E765}"/>
              </a:ext>
            </a:extLst>
          </p:cNvPr>
          <p:cNvCxnSpPr>
            <a:cxnSpLocks/>
          </p:cNvCxnSpPr>
          <p:nvPr/>
        </p:nvCxnSpPr>
        <p:spPr>
          <a:xfrm>
            <a:off x="4724400" y="4263969"/>
            <a:ext cx="0" cy="28474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F2A88216-D0D2-5B48-9E78-CED340722A27}"/>
              </a:ext>
            </a:extLst>
          </p:cNvPr>
          <p:cNvCxnSpPr>
            <a:cxnSpLocks/>
          </p:cNvCxnSpPr>
          <p:nvPr/>
        </p:nvCxnSpPr>
        <p:spPr>
          <a:xfrm>
            <a:off x="2256924" y="5254904"/>
            <a:ext cx="1219200" cy="383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="" xmlns:a16="http://schemas.microsoft.com/office/drawing/2014/main" id="{4BFD9B5F-D7D4-7547-816F-E75812C26A7E}"/>
              </a:ext>
            </a:extLst>
          </p:cNvPr>
          <p:cNvCxnSpPr>
            <a:cxnSpLocks/>
          </p:cNvCxnSpPr>
          <p:nvPr/>
        </p:nvCxnSpPr>
        <p:spPr>
          <a:xfrm>
            <a:off x="2263440" y="5251856"/>
            <a:ext cx="0" cy="28474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43F44677-9DC2-464F-966E-AC0143247073}"/>
              </a:ext>
            </a:extLst>
          </p:cNvPr>
          <p:cNvCxnSpPr>
            <a:cxnSpLocks/>
          </p:cNvCxnSpPr>
          <p:nvPr/>
        </p:nvCxnSpPr>
        <p:spPr>
          <a:xfrm>
            <a:off x="2681268" y="5258740"/>
            <a:ext cx="0" cy="28474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36C181CC-351E-0841-9C64-2D4C77102A44}"/>
              </a:ext>
            </a:extLst>
          </p:cNvPr>
          <p:cNvCxnSpPr>
            <a:cxnSpLocks/>
          </p:cNvCxnSpPr>
          <p:nvPr/>
        </p:nvCxnSpPr>
        <p:spPr>
          <a:xfrm>
            <a:off x="3476124" y="5258740"/>
            <a:ext cx="0" cy="28474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3309D304-8428-5A40-8E0F-85F503B60C83}"/>
              </a:ext>
            </a:extLst>
          </p:cNvPr>
          <p:cNvCxnSpPr>
            <a:cxnSpLocks/>
          </p:cNvCxnSpPr>
          <p:nvPr/>
        </p:nvCxnSpPr>
        <p:spPr>
          <a:xfrm>
            <a:off x="3095124" y="5258740"/>
            <a:ext cx="0" cy="28474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3F2A5DFB-03EC-364F-868C-2C854CC2BF5E}"/>
              </a:ext>
            </a:extLst>
          </p:cNvPr>
          <p:cNvSpPr txBox="1"/>
          <p:nvPr/>
        </p:nvSpPr>
        <p:spPr>
          <a:xfrm>
            <a:off x="2799440" y="6166283"/>
            <a:ext cx="2953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Data: 1 0 0 1 1 1 0 0 1 0 1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="" xmlns:a16="http://schemas.microsoft.com/office/drawing/2014/main" id="{05AC43E4-8F31-8145-AC1A-E090C92B713B}"/>
              </a:ext>
            </a:extLst>
          </p:cNvPr>
          <p:cNvCxnSpPr>
            <a:cxnSpLocks/>
          </p:cNvCxnSpPr>
          <p:nvPr/>
        </p:nvCxnSpPr>
        <p:spPr>
          <a:xfrm>
            <a:off x="4260991" y="6036123"/>
            <a:ext cx="0" cy="260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F7D5D1F0-60F2-F149-97D8-843815CB5E41}"/>
              </a:ext>
            </a:extLst>
          </p:cNvPr>
          <p:cNvSpPr txBox="1"/>
          <p:nvPr/>
        </p:nvSpPr>
        <p:spPr>
          <a:xfrm>
            <a:off x="685800" y="1475874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37D00387-FB4C-0841-A49A-662C0CFD6038}"/>
              </a:ext>
            </a:extLst>
          </p:cNvPr>
          <p:cNvSpPr txBox="1"/>
          <p:nvPr/>
        </p:nvSpPr>
        <p:spPr>
          <a:xfrm>
            <a:off x="609600" y="2494548"/>
            <a:ext cx="126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Adding r1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F2C9A3C2-EB3C-2140-A7F6-4766ECE67585}"/>
              </a:ext>
            </a:extLst>
          </p:cNvPr>
          <p:cNvSpPr txBox="1"/>
          <p:nvPr/>
        </p:nvSpPr>
        <p:spPr>
          <a:xfrm>
            <a:off x="610398" y="3518968"/>
            <a:ext cx="126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Adding r2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C3741611-8571-7444-BA83-8FAA8C9226A9}"/>
              </a:ext>
            </a:extLst>
          </p:cNvPr>
          <p:cNvSpPr txBox="1"/>
          <p:nvPr/>
        </p:nvSpPr>
        <p:spPr>
          <a:xfrm>
            <a:off x="609600" y="4531896"/>
            <a:ext cx="126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Adding r4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="" xmlns:a16="http://schemas.microsoft.com/office/drawing/2014/main" id="{0608487F-06FA-F341-8050-C94125BD0397}"/>
              </a:ext>
            </a:extLst>
          </p:cNvPr>
          <p:cNvSpPr txBox="1"/>
          <p:nvPr/>
        </p:nvSpPr>
        <p:spPr>
          <a:xfrm>
            <a:off x="609600" y="5586482"/>
            <a:ext cx="126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Adding r8</a:t>
            </a:r>
          </a:p>
        </p:txBody>
      </p:sp>
    </p:spTree>
    <p:extLst>
      <p:ext uri="{BB962C8B-B14F-4D97-AF65-F5344CB8AC3E}">
        <p14:creationId xmlns:p14="http://schemas.microsoft.com/office/powerpoint/2010/main" val="325537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F308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F308"/>
                                      </p:to>
                                    </p:animClr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F308"/>
                                      </p:to>
                                    </p:animClr>
                                    <p:set>
                                      <p:cBhvr>
                                        <p:cTn id="17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F308"/>
                                      </p:to>
                                    </p:animClr>
                                    <p:set>
                                      <p:cBhvr>
                                        <p:cTn id="2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/>
      <p:bldP spid="59" grpId="0" animBg="1"/>
      <p:bldP spid="85" grpId="0"/>
      <p:bldP spid="87" grpId="0"/>
      <p:bldP spid="88" grpId="0"/>
      <p:bldP spid="89" grpId="0"/>
      <p:bldP spid="90" grpId="0"/>
      <p:bldP spid="9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Hamming Code Example: Exercise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Error in transmission:</a:t>
            </a:r>
          </a:p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7FC60A4B-B5B7-5C43-87A3-9BF6D41E5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8700" y="1012350"/>
            <a:ext cx="3086180" cy="524192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4053" tIns="46201" rIns="94053" bIns="46201">
            <a:spAutoFit/>
          </a:bodyPr>
          <a:lstStyle>
            <a:lvl1pPr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800" b="1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Error bit Detection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B04B126E-C246-254B-A9A2-EBC119BF03E1}"/>
              </a:ext>
            </a:extLst>
          </p:cNvPr>
          <p:cNvSpPr/>
          <p:nvPr/>
        </p:nvSpPr>
        <p:spPr>
          <a:xfrm>
            <a:off x="698500" y="1752592"/>
            <a:ext cx="228600" cy="22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ABFA71F-9C22-9B47-B3D1-4A66B1570CE1}"/>
              </a:ext>
            </a:extLst>
          </p:cNvPr>
          <p:cNvSpPr/>
          <p:nvPr/>
        </p:nvSpPr>
        <p:spPr>
          <a:xfrm>
            <a:off x="927100" y="1752592"/>
            <a:ext cx="228600" cy="22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5565A861-899B-D744-8C17-3B8987A36F9F}"/>
              </a:ext>
            </a:extLst>
          </p:cNvPr>
          <p:cNvSpPr/>
          <p:nvPr/>
        </p:nvSpPr>
        <p:spPr>
          <a:xfrm>
            <a:off x="1155700" y="1752592"/>
            <a:ext cx="228600" cy="22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69892D45-C450-6E46-A918-A79B5CE04C63}"/>
              </a:ext>
            </a:extLst>
          </p:cNvPr>
          <p:cNvSpPr/>
          <p:nvPr/>
        </p:nvSpPr>
        <p:spPr>
          <a:xfrm>
            <a:off x="1384300" y="1752592"/>
            <a:ext cx="228600" cy="22860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8FC72E8F-7918-2F41-B3CC-4E8576D68BCA}"/>
              </a:ext>
            </a:extLst>
          </p:cNvPr>
          <p:cNvSpPr/>
          <p:nvPr/>
        </p:nvSpPr>
        <p:spPr>
          <a:xfrm>
            <a:off x="1602603" y="1752592"/>
            <a:ext cx="228600" cy="22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D7FF379D-9AEB-F348-98DE-07BA77231BE5}"/>
              </a:ext>
            </a:extLst>
          </p:cNvPr>
          <p:cNvSpPr/>
          <p:nvPr/>
        </p:nvSpPr>
        <p:spPr>
          <a:xfrm>
            <a:off x="1831203" y="1752592"/>
            <a:ext cx="228600" cy="22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5E2A7A5-3011-B348-BC81-5B8D57D00ED6}"/>
              </a:ext>
            </a:extLst>
          </p:cNvPr>
          <p:cNvSpPr/>
          <p:nvPr/>
        </p:nvSpPr>
        <p:spPr>
          <a:xfrm>
            <a:off x="2059803" y="1752592"/>
            <a:ext cx="228600" cy="22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B5286AAC-E2A7-1747-BC3F-610CE1B9A78D}"/>
              </a:ext>
            </a:extLst>
          </p:cNvPr>
          <p:cNvSpPr/>
          <p:nvPr/>
        </p:nvSpPr>
        <p:spPr>
          <a:xfrm>
            <a:off x="2288403" y="1752592"/>
            <a:ext cx="228600" cy="22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35ADB585-FC7D-7D49-AF59-E3CFB4B60582}"/>
              </a:ext>
            </a:extLst>
          </p:cNvPr>
          <p:cNvSpPr/>
          <p:nvPr/>
        </p:nvSpPr>
        <p:spPr>
          <a:xfrm>
            <a:off x="2512753" y="1751621"/>
            <a:ext cx="228600" cy="22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9D29DDFB-B029-AE41-8AA8-68D70FC6D0C1}"/>
              </a:ext>
            </a:extLst>
          </p:cNvPr>
          <p:cNvSpPr/>
          <p:nvPr/>
        </p:nvSpPr>
        <p:spPr>
          <a:xfrm>
            <a:off x="2741353" y="1751621"/>
            <a:ext cx="228600" cy="22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3C213068-0BD8-A041-9E29-A2776E42582F}"/>
              </a:ext>
            </a:extLst>
          </p:cNvPr>
          <p:cNvSpPr/>
          <p:nvPr/>
        </p:nvSpPr>
        <p:spPr>
          <a:xfrm>
            <a:off x="2969953" y="1751621"/>
            <a:ext cx="228600" cy="22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7C8EB00D-6668-E04B-A66D-A1D88A7C9E07}"/>
              </a:ext>
            </a:extLst>
          </p:cNvPr>
          <p:cNvSpPr/>
          <p:nvPr/>
        </p:nvSpPr>
        <p:spPr>
          <a:xfrm>
            <a:off x="3575007" y="1752107"/>
            <a:ext cx="228600" cy="22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9A2C03FF-A86D-1546-BBC8-8CE572FCAFF6}"/>
              </a:ext>
            </a:extLst>
          </p:cNvPr>
          <p:cNvSpPr/>
          <p:nvPr/>
        </p:nvSpPr>
        <p:spPr>
          <a:xfrm>
            <a:off x="3803607" y="1752107"/>
            <a:ext cx="228600" cy="22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D74271B2-9111-2F4C-A567-B2996432BDCB}"/>
              </a:ext>
            </a:extLst>
          </p:cNvPr>
          <p:cNvSpPr/>
          <p:nvPr/>
        </p:nvSpPr>
        <p:spPr>
          <a:xfrm>
            <a:off x="4032207" y="1752107"/>
            <a:ext cx="228600" cy="22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BA815227-E165-FA4D-B845-A3EF2801801A}"/>
              </a:ext>
            </a:extLst>
          </p:cNvPr>
          <p:cNvSpPr/>
          <p:nvPr/>
        </p:nvSpPr>
        <p:spPr>
          <a:xfrm>
            <a:off x="4260807" y="1752107"/>
            <a:ext cx="228600" cy="22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DB52D708-C092-324D-97C4-F5506428F524}"/>
              </a:ext>
            </a:extLst>
          </p:cNvPr>
          <p:cNvSpPr/>
          <p:nvPr/>
        </p:nvSpPr>
        <p:spPr>
          <a:xfrm>
            <a:off x="4479110" y="1752107"/>
            <a:ext cx="228600" cy="22860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032BE545-2EF3-504F-ABC7-D863034855A9}"/>
              </a:ext>
            </a:extLst>
          </p:cNvPr>
          <p:cNvSpPr/>
          <p:nvPr/>
        </p:nvSpPr>
        <p:spPr>
          <a:xfrm>
            <a:off x="4707710" y="1752107"/>
            <a:ext cx="228600" cy="22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DE053240-E15B-B648-8311-116DC98BE78F}"/>
              </a:ext>
            </a:extLst>
          </p:cNvPr>
          <p:cNvSpPr/>
          <p:nvPr/>
        </p:nvSpPr>
        <p:spPr>
          <a:xfrm>
            <a:off x="4936310" y="1752107"/>
            <a:ext cx="228600" cy="22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745B8D7A-BFA8-004D-88E0-F2023BDD3626}"/>
              </a:ext>
            </a:extLst>
          </p:cNvPr>
          <p:cNvSpPr/>
          <p:nvPr/>
        </p:nvSpPr>
        <p:spPr>
          <a:xfrm>
            <a:off x="5164910" y="1752107"/>
            <a:ext cx="228600" cy="22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94E9674E-5D98-5B4A-BFFC-ED303B1EA424}"/>
              </a:ext>
            </a:extLst>
          </p:cNvPr>
          <p:cNvSpPr/>
          <p:nvPr/>
        </p:nvSpPr>
        <p:spPr>
          <a:xfrm>
            <a:off x="5393509" y="1752107"/>
            <a:ext cx="228600" cy="22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50DD2477-FDDE-C642-99A4-B3ABE00416A3}"/>
              </a:ext>
            </a:extLst>
          </p:cNvPr>
          <p:cNvSpPr/>
          <p:nvPr/>
        </p:nvSpPr>
        <p:spPr>
          <a:xfrm>
            <a:off x="5622109" y="1752107"/>
            <a:ext cx="228600" cy="22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7AA15707-54B7-7644-A6F6-D6FE455620FB}"/>
              </a:ext>
            </a:extLst>
          </p:cNvPr>
          <p:cNvSpPr/>
          <p:nvPr/>
        </p:nvSpPr>
        <p:spPr>
          <a:xfrm>
            <a:off x="5850709" y="1752107"/>
            <a:ext cx="228600" cy="22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2FCA0566-A136-F140-917D-E4DBE876A697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198553" y="1861786"/>
            <a:ext cx="375616" cy="41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="" xmlns:a16="http://schemas.microsoft.com/office/drawing/2014/main" id="{C329D51F-E9E3-AA45-8208-C8036C08C389}"/>
              </a:ext>
            </a:extLst>
          </p:cNvPr>
          <p:cNvCxnSpPr>
            <a:cxnSpLocks/>
            <a:stCxn id="9" idx="2"/>
            <a:endCxn id="20" idx="2"/>
          </p:cNvCxnSpPr>
          <p:nvPr/>
        </p:nvCxnSpPr>
        <p:spPr>
          <a:xfrm rot="5400000" flipH="1" flipV="1">
            <a:off x="3154913" y="542696"/>
            <a:ext cx="485" cy="2876507"/>
          </a:xfrm>
          <a:prstGeom prst="bentConnector3">
            <a:avLst>
              <a:gd name="adj1" fmla="val -47134021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48098DB9-5DCC-9640-8371-0041365BD82C}"/>
              </a:ext>
            </a:extLst>
          </p:cNvPr>
          <p:cNvSpPr txBox="1"/>
          <p:nvPr/>
        </p:nvSpPr>
        <p:spPr>
          <a:xfrm>
            <a:off x="1407486" y="1429266"/>
            <a:ext cx="751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9C6935C-1FA5-024C-854E-5614B9D87B43}"/>
              </a:ext>
            </a:extLst>
          </p:cNvPr>
          <p:cNvSpPr txBox="1"/>
          <p:nvPr/>
        </p:nvSpPr>
        <p:spPr>
          <a:xfrm>
            <a:off x="2670195" y="2133592"/>
            <a:ext cx="751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Error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0BE34D24-19C9-3141-B349-FE61C0CDEEBA}"/>
              </a:ext>
            </a:extLst>
          </p:cNvPr>
          <p:cNvSpPr txBox="1"/>
          <p:nvPr/>
        </p:nvSpPr>
        <p:spPr>
          <a:xfrm>
            <a:off x="4142257" y="1397000"/>
            <a:ext cx="127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6E3EC6FE-EF1E-2643-9ED7-54217191E626}"/>
              </a:ext>
            </a:extLst>
          </p:cNvPr>
          <p:cNvSpPr/>
          <p:nvPr/>
        </p:nvSpPr>
        <p:spPr>
          <a:xfrm>
            <a:off x="6142447" y="2349379"/>
            <a:ext cx="228600" cy="228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83B61F0D-0F90-F248-881A-A4DCFC5DD58D}"/>
              </a:ext>
            </a:extLst>
          </p:cNvPr>
          <p:cNvSpPr/>
          <p:nvPr/>
        </p:nvSpPr>
        <p:spPr>
          <a:xfrm>
            <a:off x="6371047" y="2349379"/>
            <a:ext cx="228600" cy="22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E2CFFB39-8B32-8440-BC7B-BA5ED3BF9660}"/>
              </a:ext>
            </a:extLst>
          </p:cNvPr>
          <p:cNvSpPr/>
          <p:nvPr/>
        </p:nvSpPr>
        <p:spPr>
          <a:xfrm>
            <a:off x="6599647" y="2349379"/>
            <a:ext cx="228600" cy="228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5ADF5E53-214D-F54A-BB3A-F84BFB183025}"/>
              </a:ext>
            </a:extLst>
          </p:cNvPr>
          <p:cNvSpPr/>
          <p:nvPr/>
        </p:nvSpPr>
        <p:spPr>
          <a:xfrm>
            <a:off x="6828247" y="2349379"/>
            <a:ext cx="228600" cy="22860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BAB244A8-8033-5B4F-A373-D24E85EDCD2F}"/>
              </a:ext>
            </a:extLst>
          </p:cNvPr>
          <p:cNvSpPr/>
          <p:nvPr/>
        </p:nvSpPr>
        <p:spPr>
          <a:xfrm>
            <a:off x="7046550" y="2349379"/>
            <a:ext cx="228600" cy="228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3306A181-A150-A649-A656-1CC1B2A502CF}"/>
              </a:ext>
            </a:extLst>
          </p:cNvPr>
          <p:cNvSpPr/>
          <p:nvPr/>
        </p:nvSpPr>
        <p:spPr>
          <a:xfrm>
            <a:off x="7275150" y="2349379"/>
            <a:ext cx="228600" cy="22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B437B70A-5AD9-8441-A985-716C36C829AE}"/>
              </a:ext>
            </a:extLst>
          </p:cNvPr>
          <p:cNvSpPr/>
          <p:nvPr/>
        </p:nvSpPr>
        <p:spPr>
          <a:xfrm>
            <a:off x="7503750" y="2349379"/>
            <a:ext cx="228600" cy="228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D63E4F19-5641-E846-B738-315D7E6AD61F}"/>
              </a:ext>
            </a:extLst>
          </p:cNvPr>
          <p:cNvSpPr/>
          <p:nvPr/>
        </p:nvSpPr>
        <p:spPr>
          <a:xfrm>
            <a:off x="7732350" y="2349379"/>
            <a:ext cx="228600" cy="22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3F574E76-C122-8C47-8B3C-3964B4FCCC5C}"/>
              </a:ext>
            </a:extLst>
          </p:cNvPr>
          <p:cNvSpPr/>
          <p:nvPr/>
        </p:nvSpPr>
        <p:spPr>
          <a:xfrm>
            <a:off x="7956700" y="2349379"/>
            <a:ext cx="228600" cy="228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3D461023-2978-3143-887D-004173CDC4A0}"/>
              </a:ext>
            </a:extLst>
          </p:cNvPr>
          <p:cNvSpPr/>
          <p:nvPr/>
        </p:nvSpPr>
        <p:spPr>
          <a:xfrm>
            <a:off x="8185300" y="2349379"/>
            <a:ext cx="228600" cy="22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0A97C932-E22A-2D48-9CCA-B2D1ED74D441}"/>
              </a:ext>
            </a:extLst>
          </p:cNvPr>
          <p:cNvSpPr/>
          <p:nvPr/>
        </p:nvSpPr>
        <p:spPr>
          <a:xfrm>
            <a:off x="8413900" y="2349379"/>
            <a:ext cx="228600" cy="228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1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5B7CF396-E3B7-8F43-8927-05066F8529D6}"/>
              </a:ext>
            </a:extLst>
          </p:cNvPr>
          <p:cNvGrpSpPr/>
          <p:nvPr/>
        </p:nvGrpSpPr>
        <p:grpSpPr>
          <a:xfrm>
            <a:off x="5950389" y="2082800"/>
            <a:ext cx="2697536" cy="229571"/>
            <a:chOff x="3889224" y="4431884"/>
            <a:chExt cx="2697536" cy="229571"/>
          </a:xfrm>
        </p:grpSpPr>
        <p:sp>
          <p:nvSpPr>
            <p:cNvPr id="44" name="Rectangle 43">
              <a:extLst>
                <a:ext uri="{FF2B5EF4-FFF2-40B4-BE49-F238E27FC236}">
                  <a16:creationId xmlns="" xmlns:a16="http://schemas.microsoft.com/office/drawing/2014/main" id="{E256B0EF-6D1B-6645-891C-16EAABF3BDB2}"/>
                </a:ext>
              </a:extLst>
            </p:cNvPr>
            <p:cNvSpPr/>
            <p:nvPr/>
          </p:nvSpPr>
          <p:spPr>
            <a:xfrm>
              <a:off x="3889224" y="4431884"/>
              <a:ext cx="421258" cy="2295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="" xmlns:a16="http://schemas.microsoft.com/office/drawing/2014/main" id="{8E23B132-898F-5F4D-A31D-F73B462578FD}"/>
                </a:ext>
              </a:extLst>
            </p:cNvPr>
            <p:cNvSpPr/>
            <p:nvPr/>
          </p:nvSpPr>
          <p:spPr>
            <a:xfrm>
              <a:off x="4204321" y="4431884"/>
              <a:ext cx="446903" cy="2295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="" xmlns:a16="http://schemas.microsoft.com/office/drawing/2014/main" id="{F5FC3F22-C8C9-7149-ACF7-8D9240B6BF40}"/>
                </a:ext>
              </a:extLst>
            </p:cNvPr>
            <p:cNvSpPr/>
            <p:nvPr/>
          </p:nvSpPr>
          <p:spPr>
            <a:xfrm>
              <a:off x="4543907" y="4432855"/>
              <a:ext cx="228600" cy="228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="" xmlns:a16="http://schemas.microsoft.com/office/drawing/2014/main" id="{29215E85-F4D0-0B41-B8FA-67BEA51801E9}"/>
                </a:ext>
              </a:extLst>
            </p:cNvPr>
            <p:cNvSpPr/>
            <p:nvPr/>
          </p:nvSpPr>
          <p:spPr>
            <a:xfrm>
              <a:off x="4772507" y="4432855"/>
              <a:ext cx="228600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="" xmlns:a16="http://schemas.microsoft.com/office/drawing/2014/main" id="{63BD6C67-CC2A-B344-AC26-A5CC758025A6}"/>
                </a:ext>
              </a:extLst>
            </p:cNvPr>
            <p:cNvSpPr/>
            <p:nvPr/>
          </p:nvSpPr>
          <p:spPr>
            <a:xfrm>
              <a:off x="4990810" y="4432855"/>
              <a:ext cx="228600" cy="228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="" xmlns:a16="http://schemas.microsoft.com/office/drawing/2014/main" id="{57508029-01BE-4641-BD9E-36E6A565FF84}"/>
                </a:ext>
              </a:extLst>
            </p:cNvPr>
            <p:cNvSpPr/>
            <p:nvPr/>
          </p:nvSpPr>
          <p:spPr>
            <a:xfrm>
              <a:off x="5219410" y="4432855"/>
              <a:ext cx="228600" cy="228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="" xmlns:a16="http://schemas.microsoft.com/office/drawing/2014/main" id="{A4EC9399-A3BB-A04B-92E9-70A80384C75E}"/>
                </a:ext>
              </a:extLst>
            </p:cNvPr>
            <p:cNvSpPr/>
            <p:nvPr/>
          </p:nvSpPr>
          <p:spPr>
            <a:xfrm>
              <a:off x="5448010" y="4432855"/>
              <a:ext cx="228600" cy="228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="" xmlns:a16="http://schemas.microsoft.com/office/drawing/2014/main" id="{98F29C83-D3BB-B34B-9D63-76F177E338A0}"/>
                </a:ext>
              </a:extLst>
            </p:cNvPr>
            <p:cNvSpPr/>
            <p:nvPr/>
          </p:nvSpPr>
          <p:spPr>
            <a:xfrm>
              <a:off x="5676610" y="4432855"/>
              <a:ext cx="228600" cy="228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="" xmlns:a16="http://schemas.microsoft.com/office/drawing/2014/main" id="{8C90CCD8-416E-6248-8F05-7B0246F9F58F}"/>
                </a:ext>
              </a:extLst>
            </p:cNvPr>
            <p:cNvSpPr/>
            <p:nvPr/>
          </p:nvSpPr>
          <p:spPr>
            <a:xfrm>
              <a:off x="5900960" y="4431884"/>
              <a:ext cx="228600" cy="228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="" xmlns:a16="http://schemas.microsoft.com/office/drawing/2014/main" id="{772A9C02-3293-4B46-BD40-EB8826E84A72}"/>
                </a:ext>
              </a:extLst>
            </p:cNvPr>
            <p:cNvSpPr/>
            <p:nvPr/>
          </p:nvSpPr>
          <p:spPr>
            <a:xfrm>
              <a:off x="6129560" y="4431884"/>
              <a:ext cx="228600" cy="228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="" xmlns:a16="http://schemas.microsoft.com/office/drawing/2014/main" id="{DF9EB2E4-BC1A-C244-A042-2E82B842BAD1}"/>
                </a:ext>
              </a:extLst>
            </p:cNvPr>
            <p:cNvSpPr/>
            <p:nvPr/>
          </p:nvSpPr>
          <p:spPr>
            <a:xfrm>
              <a:off x="6358160" y="4431884"/>
              <a:ext cx="228600" cy="228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7090AC60-10DB-C449-ACAE-70AE5F9434F8}"/>
              </a:ext>
            </a:extLst>
          </p:cNvPr>
          <p:cNvSpPr/>
          <p:nvPr/>
        </p:nvSpPr>
        <p:spPr>
          <a:xfrm>
            <a:off x="6174631" y="3271883"/>
            <a:ext cx="228600" cy="228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746FBC7F-C64E-C442-9941-D8E1B3BA861B}"/>
              </a:ext>
            </a:extLst>
          </p:cNvPr>
          <p:cNvSpPr/>
          <p:nvPr/>
        </p:nvSpPr>
        <p:spPr>
          <a:xfrm>
            <a:off x="6403231" y="3271883"/>
            <a:ext cx="228600" cy="228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A9CF9147-4098-5847-84E7-CD37014DDC69}"/>
              </a:ext>
            </a:extLst>
          </p:cNvPr>
          <p:cNvSpPr/>
          <p:nvPr/>
        </p:nvSpPr>
        <p:spPr>
          <a:xfrm>
            <a:off x="6631831" y="3271883"/>
            <a:ext cx="228600" cy="22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91091826-186D-3540-A37C-28B24C41C190}"/>
              </a:ext>
            </a:extLst>
          </p:cNvPr>
          <p:cNvSpPr/>
          <p:nvPr/>
        </p:nvSpPr>
        <p:spPr>
          <a:xfrm>
            <a:off x="6860431" y="3271883"/>
            <a:ext cx="228600" cy="22860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EB256D06-D947-6540-B3FB-F1A8FB907E5F}"/>
              </a:ext>
            </a:extLst>
          </p:cNvPr>
          <p:cNvSpPr/>
          <p:nvPr/>
        </p:nvSpPr>
        <p:spPr>
          <a:xfrm>
            <a:off x="7078734" y="3271883"/>
            <a:ext cx="228600" cy="228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="" xmlns:a16="http://schemas.microsoft.com/office/drawing/2014/main" id="{044AD360-A11B-AF46-B5DF-09D0912F6C5C}"/>
              </a:ext>
            </a:extLst>
          </p:cNvPr>
          <p:cNvSpPr/>
          <p:nvPr/>
        </p:nvSpPr>
        <p:spPr>
          <a:xfrm>
            <a:off x="7307334" y="3271883"/>
            <a:ext cx="228600" cy="228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="" xmlns:a16="http://schemas.microsoft.com/office/drawing/2014/main" id="{99CE3B38-80D1-1240-A2C8-07FD7F2491F5}"/>
              </a:ext>
            </a:extLst>
          </p:cNvPr>
          <p:cNvSpPr/>
          <p:nvPr/>
        </p:nvSpPr>
        <p:spPr>
          <a:xfrm>
            <a:off x="7535934" y="3271883"/>
            <a:ext cx="228600" cy="22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8FCD1CAF-DC7B-7F41-BD47-2D3B1F2A2B55}"/>
              </a:ext>
            </a:extLst>
          </p:cNvPr>
          <p:cNvSpPr/>
          <p:nvPr/>
        </p:nvSpPr>
        <p:spPr>
          <a:xfrm>
            <a:off x="7764534" y="3271883"/>
            <a:ext cx="228600" cy="22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="" xmlns:a16="http://schemas.microsoft.com/office/drawing/2014/main" id="{C15F54E8-BA79-9A45-9732-23CA4FAE7240}"/>
              </a:ext>
            </a:extLst>
          </p:cNvPr>
          <p:cNvSpPr/>
          <p:nvPr/>
        </p:nvSpPr>
        <p:spPr>
          <a:xfrm>
            <a:off x="7988884" y="3271883"/>
            <a:ext cx="228600" cy="228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="" xmlns:a16="http://schemas.microsoft.com/office/drawing/2014/main" id="{6323DA92-DC1C-384C-99A0-3F1437DED5FB}"/>
              </a:ext>
            </a:extLst>
          </p:cNvPr>
          <p:cNvSpPr/>
          <p:nvPr/>
        </p:nvSpPr>
        <p:spPr>
          <a:xfrm>
            <a:off x="8217484" y="3271883"/>
            <a:ext cx="228600" cy="228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="" xmlns:a16="http://schemas.microsoft.com/office/drawing/2014/main" id="{F03904AF-6921-EF4B-B743-FDE055EE82EB}"/>
              </a:ext>
            </a:extLst>
          </p:cNvPr>
          <p:cNvSpPr/>
          <p:nvPr/>
        </p:nvSpPr>
        <p:spPr>
          <a:xfrm>
            <a:off x="8446084" y="3271883"/>
            <a:ext cx="228600" cy="22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6561AF70-AA05-F34C-BF4D-0CEC3421F945}"/>
              </a:ext>
            </a:extLst>
          </p:cNvPr>
          <p:cNvGrpSpPr/>
          <p:nvPr/>
        </p:nvGrpSpPr>
        <p:grpSpPr>
          <a:xfrm>
            <a:off x="5982573" y="3005304"/>
            <a:ext cx="2697536" cy="229571"/>
            <a:chOff x="3889224" y="4431884"/>
            <a:chExt cx="2697536" cy="229571"/>
          </a:xfrm>
        </p:grpSpPr>
        <p:sp>
          <p:nvSpPr>
            <p:cNvPr id="67" name="Rectangle 66">
              <a:extLst>
                <a:ext uri="{FF2B5EF4-FFF2-40B4-BE49-F238E27FC236}">
                  <a16:creationId xmlns="" xmlns:a16="http://schemas.microsoft.com/office/drawing/2014/main" id="{CEA20CF5-B0DF-294E-B98E-863A0B9989FD}"/>
                </a:ext>
              </a:extLst>
            </p:cNvPr>
            <p:cNvSpPr/>
            <p:nvPr/>
          </p:nvSpPr>
          <p:spPr>
            <a:xfrm>
              <a:off x="3889224" y="4431884"/>
              <a:ext cx="421258" cy="2295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="" xmlns:a16="http://schemas.microsoft.com/office/drawing/2014/main" id="{D6DD5770-6F99-4E4D-B6D4-10D7D34B1EF5}"/>
                </a:ext>
              </a:extLst>
            </p:cNvPr>
            <p:cNvSpPr/>
            <p:nvPr/>
          </p:nvSpPr>
          <p:spPr>
            <a:xfrm>
              <a:off x="4204321" y="4431884"/>
              <a:ext cx="446903" cy="2295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="" xmlns:a16="http://schemas.microsoft.com/office/drawing/2014/main" id="{5F338A36-6C26-1141-A014-61F9074AECCE}"/>
                </a:ext>
              </a:extLst>
            </p:cNvPr>
            <p:cNvSpPr/>
            <p:nvPr/>
          </p:nvSpPr>
          <p:spPr>
            <a:xfrm>
              <a:off x="4543907" y="4432855"/>
              <a:ext cx="228600" cy="228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="" xmlns:a16="http://schemas.microsoft.com/office/drawing/2014/main" id="{CFF5402D-6CA8-1049-870C-9F08C39DB71E}"/>
                </a:ext>
              </a:extLst>
            </p:cNvPr>
            <p:cNvSpPr/>
            <p:nvPr/>
          </p:nvSpPr>
          <p:spPr>
            <a:xfrm>
              <a:off x="4772507" y="4432855"/>
              <a:ext cx="228600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="" xmlns:a16="http://schemas.microsoft.com/office/drawing/2014/main" id="{BDF9B541-C1B7-8F40-A7B2-155A25B4A42F}"/>
                </a:ext>
              </a:extLst>
            </p:cNvPr>
            <p:cNvSpPr/>
            <p:nvPr/>
          </p:nvSpPr>
          <p:spPr>
            <a:xfrm>
              <a:off x="4990810" y="4432855"/>
              <a:ext cx="228600" cy="228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="" xmlns:a16="http://schemas.microsoft.com/office/drawing/2014/main" id="{E9DF725B-C1C3-A64F-8F00-2E2670419AE7}"/>
                </a:ext>
              </a:extLst>
            </p:cNvPr>
            <p:cNvSpPr/>
            <p:nvPr/>
          </p:nvSpPr>
          <p:spPr>
            <a:xfrm>
              <a:off x="5219410" y="4432855"/>
              <a:ext cx="228600" cy="228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="" xmlns:a16="http://schemas.microsoft.com/office/drawing/2014/main" id="{274F54EB-FDC3-0F4F-B8DF-29DE64AE15D4}"/>
                </a:ext>
              </a:extLst>
            </p:cNvPr>
            <p:cNvSpPr/>
            <p:nvPr/>
          </p:nvSpPr>
          <p:spPr>
            <a:xfrm>
              <a:off x="5448010" y="4432855"/>
              <a:ext cx="228600" cy="228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="" xmlns:a16="http://schemas.microsoft.com/office/drawing/2014/main" id="{19C2F31A-10AA-A746-B48E-852E530C862F}"/>
                </a:ext>
              </a:extLst>
            </p:cNvPr>
            <p:cNvSpPr/>
            <p:nvPr/>
          </p:nvSpPr>
          <p:spPr>
            <a:xfrm>
              <a:off x="5676610" y="4432855"/>
              <a:ext cx="228600" cy="228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="" xmlns:a16="http://schemas.microsoft.com/office/drawing/2014/main" id="{52F508D0-5057-0A49-B0B7-BECDEB748EF7}"/>
                </a:ext>
              </a:extLst>
            </p:cNvPr>
            <p:cNvSpPr/>
            <p:nvPr/>
          </p:nvSpPr>
          <p:spPr>
            <a:xfrm>
              <a:off x="5900960" y="4431884"/>
              <a:ext cx="228600" cy="228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="" xmlns:a16="http://schemas.microsoft.com/office/drawing/2014/main" id="{4FCF1562-A99C-9142-A12A-494A6F6D9786}"/>
                </a:ext>
              </a:extLst>
            </p:cNvPr>
            <p:cNvSpPr/>
            <p:nvPr/>
          </p:nvSpPr>
          <p:spPr>
            <a:xfrm>
              <a:off x="6129560" y="4431884"/>
              <a:ext cx="228600" cy="228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="" xmlns:a16="http://schemas.microsoft.com/office/drawing/2014/main" id="{6724A561-CEDC-FE4D-BCA6-7670134C7922}"/>
                </a:ext>
              </a:extLst>
            </p:cNvPr>
            <p:cNvSpPr/>
            <p:nvPr/>
          </p:nvSpPr>
          <p:spPr>
            <a:xfrm>
              <a:off x="6358160" y="4431884"/>
              <a:ext cx="228600" cy="228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="" xmlns:a16="http://schemas.microsoft.com/office/drawing/2014/main" id="{508A25A6-F466-F64D-BFDA-71D394073C7E}"/>
              </a:ext>
            </a:extLst>
          </p:cNvPr>
          <p:cNvSpPr/>
          <p:nvPr/>
        </p:nvSpPr>
        <p:spPr>
          <a:xfrm>
            <a:off x="6148358" y="4255571"/>
            <a:ext cx="228600" cy="22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="" xmlns:a16="http://schemas.microsoft.com/office/drawing/2014/main" id="{FB04C273-4569-AA41-9E1A-43634A73E67D}"/>
              </a:ext>
            </a:extLst>
          </p:cNvPr>
          <p:cNvSpPr/>
          <p:nvPr/>
        </p:nvSpPr>
        <p:spPr>
          <a:xfrm>
            <a:off x="6376958" y="4255571"/>
            <a:ext cx="228600" cy="22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="" xmlns:a16="http://schemas.microsoft.com/office/drawing/2014/main" id="{F17B63B9-1AAC-D447-BF0D-B0A4C4CDF13E}"/>
              </a:ext>
            </a:extLst>
          </p:cNvPr>
          <p:cNvSpPr/>
          <p:nvPr/>
        </p:nvSpPr>
        <p:spPr>
          <a:xfrm>
            <a:off x="6605558" y="4255571"/>
            <a:ext cx="228600" cy="22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54242EA4-3223-EF49-B1E2-3FD51B9CAC35}"/>
              </a:ext>
            </a:extLst>
          </p:cNvPr>
          <p:cNvSpPr/>
          <p:nvPr/>
        </p:nvSpPr>
        <p:spPr>
          <a:xfrm>
            <a:off x="6834158" y="4255571"/>
            <a:ext cx="228600" cy="22860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="" xmlns:a16="http://schemas.microsoft.com/office/drawing/2014/main" id="{04085CFA-202D-3847-BC32-AB6748B537FA}"/>
              </a:ext>
            </a:extLst>
          </p:cNvPr>
          <p:cNvSpPr/>
          <p:nvPr/>
        </p:nvSpPr>
        <p:spPr>
          <a:xfrm>
            <a:off x="7052461" y="4255571"/>
            <a:ext cx="228600" cy="228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17B87E9E-711C-FE4F-B662-715C8023B5C1}"/>
              </a:ext>
            </a:extLst>
          </p:cNvPr>
          <p:cNvSpPr/>
          <p:nvPr/>
        </p:nvSpPr>
        <p:spPr>
          <a:xfrm>
            <a:off x="7281061" y="4255571"/>
            <a:ext cx="228600" cy="228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EE11DC6E-56DA-594A-A604-52DF4E338C3D}"/>
              </a:ext>
            </a:extLst>
          </p:cNvPr>
          <p:cNvSpPr/>
          <p:nvPr/>
        </p:nvSpPr>
        <p:spPr>
          <a:xfrm>
            <a:off x="7509661" y="4255571"/>
            <a:ext cx="228600" cy="228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="" xmlns:a16="http://schemas.microsoft.com/office/drawing/2014/main" id="{716967CB-3B7B-D449-A713-AC40F630FC5E}"/>
              </a:ext>
            </a:extLst>
          </p:cNvPr>
          <p:cNvSpPr/>
          <p:nvPr/>
        </p:nvSpPr>
        <p:spPr>
          <a:xfrm>
            <a:off x="7738261" y="4255571"/>
            <a:ext cx="228600" cy="228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="" xmlns:a16="http://schemas.microsoft.com/office/drawing/2014/main" id="{D6AB543A-2F4E-2149-A435-4B8FDB00B7AB}"/>
              </a:ext>
            </a:extLst>
          </p:cNvPr>
          <p:cNvSpPr/>
          <p:nvPr/>
        </p:nvSpPr>
        <p:spPr>
          <a:xfrm>
            <a:off x="7962611" y="4255571"/>
            <a:ext cx="228600" cy="22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777861DD-C63B-A048-9470-261BBC286863}"/>
              </a:ext>
            </a:extLst>
          </p:cNvPr>
          <p:cNvSpPr/>
          <p:nvPr/>
        </p:nvSpPr>
        <p:spPr>
          <a:xfrm>
            <a:off x="8191211" y="4255571"/>
            <a:ext cx="228600" cy="22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="" xmlns:a16="http://schemas.microsoft.com/office/drawing/2014/main" id="{C71A4DDD-19C0-C942-A9E2-888C3CC25099}"/>
              </a:ext>
            </a:extLst>
          </p:cNvPr>
          <p:cNvSpPr/>
          <p:nvPr/>
        </p:nvSpPr>
        <p:spPr>
          <a:xfrm>
            <a:off x="8419811" y="4255571"/>
            <a:ext cx="228600" cy="22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="" xmlns:a16="http://schemas.microsoft.com/office/drawing/2014/main" id="{E838B2D4-A5CA-B64F-9652-254E18E2BEDF}"/>
              </a:ext>
            </a:extLst>
          </p:cNvPr>
          <p:cNvGrpSpPr/>
          <p:nvPr/>
        </p:nvGrpSpPr>
        <p:grpSpPr>
          <a:xfrm>
            <a:off x="5956300" y="3988992"/>
            <a:ext cx="2697536" cy="229571"/>
            <a:chOff x="3889224" y="4431884"/>
            <a:chExt cx="2697536" cy="229571"/>
          </a:xfrm>
        </p:grpSpPr>
        <p:sp>
          <p:nvSpPr>
            <p:cNvPr id="90" name="Rectangle 89">
              <a:extLst>
                <a:ext uri="{FF2B5EF4-FFF2-40B4-BE49-F238E27FC236}">
                  <a16:creationId xmlns="" xmlns:a16="http://schemas.microsoft.com/office/drawing/2014/main" id="{A4EFED5F-404C-F54E-BD47-91EA4E2CDF85}"/>
                </a:ext>
              </a:extLst>
            </p:cNvPr>
            <p:cNvSpPr/>
            <p:nvPr/>
          </p:nvSpPr>
          <p:spPr>
            <a:xfrm>
              <a:off x="3889224" y="4431884"/>
              <a:ext cx="421258" cy="2295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="" xmlns:a16="http://schemas.microsoft.com/office/drawing/2014/main" id="{8E912842-B7B2-1545-82D2-DF78352E5BB6}"/>
                </a:ext>
              </a:extLst>
            </p:cNvPr>
            <p:cNvSpPr/>
            <p:nvPr/>
          </p:nvSpPr>
          <p:spPr>
            <a:xfrm>
              <a:off x="4204321" y="4431884"/>
              <a:ext cx="446903" cy="2295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="" xmlns:a16="http://schemas.microsoft.com/office/drawing/2014/main" id="{188ACE36-9C55-1648-8917-14861A718F1B}"/>
                </a:ext>
              </a:extLst>
            </p:cNvPr>
            <p:cNvSpPr/>
            <p:nvPr/>
          </p:nvSpPr>
          <p:spPr>
            <a:xfrm>
              <a:off x="4543907" y="4432855"/>
              <a:ext cx="228600" cy="228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="" xmlns:a16="http://schemas.microsoft.com/office/drawing/2014/main" id="{2EE8AE30-CFE1-4F42-B4F7-C3346E4B55A7}"/>
                </a:ext>
              </a:extLst>
            </p:cNvPr>
            <p:cNvSpPr/>
            <p:nvPr/>
          </p:nvSpPr>
          <p:spPr>
            <a:xfrm>
              <a:off x="4772507" y="4432855"/>
              <a:ext cx="228600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="" xmlns:a16="http://schemas.microsoft.com/office/drawing/2014/main" id="{A103799E-1566-7746-9BAB-A89CB3CAB4D0}"/>
                </a:ext>
              </a:extLst>
            </p:cNvPr>
            <p:cNvSpPr/>
            <p:nvPr/>
          </p:nvSpPr>
          <p:spPr>
            <a:xfrm>
              <a:off x="4990810" y="4432855"/>
              <a:ext cx="228600" cy="228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="" xmlns:a16="http://schemas.microsoft.com/office/drawing/2014/main" id="{2586F332-E7BF-D141-9989-9507352C286D}"/>
                </a:ext>
              </a:extLst>
            </p:cNvPr>
            <p:cNvSpPr/>
            <p:nvPr/>
          </p:nvSpPr>
          <p:spPr>
            <a:xfrm>
              <a:off x="5219410" y="4432855"/>
              <a:ext cx="228600" cy="228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="" xmlns:a16="http://schemas.microsoft.com/office/drawing/2014/main" id="{A9CF1BB4-62F2-7D48-BCCC-A8F462DD8939}"/>
                </a:ext>
              </a:extLst>
            </p:cNvPr>
            <p:cNvSpPr/>
            <p:nvPr/>
          </p:nvSpPr>
          <p:spPr>
            <a:xfrm>
              <a:off x="5448010" y="4432855"/>
              <a:ext cx="228600" cy="228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="" xmlns:a16="http://schemas.microsoft.com/office/drawing/2014/main" id="{8348456E-5C4F-964B-BB19-0B884CA36F79}"/>
                </a:ext>
              </a:extLst>
            </p:cNvPr>
            <p:cNvSpPr/>
            <p:nvPr/>
          </p:nvSpPr>
          <p:spPr>
            <a:xfrm>
              <a:off x="5676610" y="4432855"/>
              <a:ext cx="228600" cy="228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="" xmlns:a16="http://schemas.microsoft.com/office/drawing/2014/main" id="{024C794C-A58B-6245-A42E-FEED0C330389}"/>
                </a:ext>
              </a:extLst>
            </p:cNvPr>
            <p:cNvSpPr/>
            <p:nvPr/>
          </p:nvSpPr>
          <p:spPr>
            <a:xfrm>
              <a:off x="5900960" y="4431884"/>
              <a:ext cx="228600" cy="228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="" xmlns:a16="http://schemas.microsoft.com/office/drawing/2014/main" id="{ACF4F141-CA31-1D4D-97C0-4884E9DE1637}"/>
                </a:ext>
              </a:extLst>
            </p:cNvPr>
            <p:cNvSpPr/>
            <p:nvPr/>
          </p:nvSpPr>
          <p:spPr>
            <a:xfrm>
              <a:off x="6129560" y="4431884"/>
              <a:ext cx="228600" cy="228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="" xmlns:a16="http://schemas.microsoft.com/office/drawing/2014/main" id="{2C6042F2-3783-D741-B65F-FE67D4C199A5}"/>
                </a:ext>
              </a:extLst>
            </p:cNvPr>
            <p:cNvSpPr/>
            <p:nvPr/>
          </p:nvSpPr>
          <p:spPr>
            <a:xfrm>
              <a:off x="6358160" y="4431884"/>
              <a:ext cx="228600" cy="228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="" xmlns:a16="http://schemas.microsoft.com/office/drawing/2014/main" id="{E9638346-B788-EC45-9412-C7FB61651336}"/>
              </a:ext>
            </a:extLst>
          </p:cNvPr>
          <p:cNvSpPr/>
          <p:nvPr/>
        </p:nvSpPr>
        <p:spPr>
          <a:xfrm>
            <a:off x="6169206" y="4989525"/>
            <a:ext cx="228600" cy="228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="" xmlns:a16="http://schemas.microsoft.com/office/drawing/2014/main" id="{6ED9B87D-43BE-2E47-8454-0BE322FBF45A}"/>
              </a:ext>
            </a:extLst>
          </p:cNvPr>
          <p:cNvSpPr/>
          <p:nvPr/>
        </p:nvSpPr>
        <p:spPr>
          <a:xfrm>
            <a:off x="6397806" y="4989525"/>
            <a:ext cx="228600" cy="228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="" xmlns:a16="http://schemas.microsoft.com/office/drawing/2014/main" id="{81BEA0DA-152D-BE42-8363-D3B3EECB7393}"/>
              </a:ext>
            </a:extLst>
          </p:cNvPr>
          <p:cNvSpPr/>
          <p:nvPr/>
        </p:nvSpPr>
        <p:spPr>
          <a:xfrm>
            <a:off x="6626406" y="4989525"/>
            <a:ext cx="228600" cy="228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="" xmlns:a16="http://schemas.microsoft.com/office/drawing/2014/main" id="{09E03D9A-2D6F-FE44-81F7-AE4C113B8C40}"/>
              </a:ext>
            </a:extLst>
          </p:cNvPr>
          <p:cNvSpPr/>
          <p:nvPr/>
        </p:nvSpPr>
        <p:spPr>
          <a:xfrm>
            <a:off x="6855006" y="4989525"/>
            <a:ext cx="228600" cy="228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="" xmlns:a16="http://schemas.microsoft.com/office/drawing/2014/main" id="{FB552A35-25F6-864B-98AD-5DB56B012700}"/>
              </a:ext>
            </a:extLst>
          </p:cNvPr>
          <p:cNvSpPr/>
          <p:nvPr/>
        </p:nvSpPr>
        <p:spPr>
          <a:xfrm>
            <a:off x="7073309" y="4989525"/>
            <a:ext cx="228600" cy="22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="" xmlns:a16="http://schemas.microsoft.com/office/drawing/2014/main" id="{FA4F684C-F292-F74E-AA8C-A4A9FF66A265}"/>
              </a:ext>
            </a:extLst>
          </p:cNvPr>
          <p:cNvSpPr/>
          <p:nvPr/>
        </p:nvSpPr>
        <p:spPr>
          <a:xfrm>
            <a:off x="7301909" y="4989525"/>
            <a:ext cx="228600" cy="22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="" xmlns:a16="http://schemas.microsoft.com/office/drawing/2014/main" id="{F9C5B557-D903-0340-9CFD-46041AABFC6C}"/>
              </a:ext>
            </a:extLst>
          </p:cNvPr>
          <p:cNvSpPr/>
          <p:nvPr/>
        </p:nvSpPr>
        <p:spPr>
          <a:xfrm>
            <a:off x="7530509" y="4989525"/>
            <a:ext cx="228600" cy="22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="" xmlns:a16="http://schemas.microsoft.com/office/drawing/2014/main" id="{39D3B92D-1811-4E44-8345-CF3E006985F7}"/>
              </a:ext>
            </a:extLst>
          </p:cNvPr>
          <p:cNvSpPr/>
          <p:nvPr/>
        </p:nvSpPr>
        <p:spPr>
          <a:xfrm>
            <a:off x="7759109" y="4989525"/>
            <a:ext cx="228600" cy="22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="" xmlns:a16="http://schemas.microsoft.com/office/drawing/2014/main" id="{A3DC25F1-5728-174B-B173-2DD52FE0745B}"/>
              </a:ext>
            </a:extLst>
          </p:cNvPr>
          <p:cNvSpPr/>
          <p:nvPr/>
        </p:nvSpPr>
        <p:spPr>
          <a:xfrm>
            <a:off x="7983459" y="4989525"/>
            <a:ext cx="228600" cy="22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="" xmlns:a16="http://schemas.microsoft.com/office/drawing/2014/main" id="{0EDB9C72-1F9E-CD4F-B54B-E7158B9F005D}"/>
              </a:ext>
            </a:extLst>
          </p:cNvPr>
          <p:cNvSpPr/>
          <p:nvPr/>
        </p:nvSpPr>
        <p:spPr>
          <a:xfrm>
            <a:off x="8212059" y="4989525"/>
            <a:ext cx="228600" cy="22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="" xmlns:a16="http://schemas.microsoft.com/office/drawing/2014/main" id="{8DAE5C21-8FB3-2F4B-86A6-6D471C8E0447}"/>
              </a:ext>
            </a:extLst>
          </p:cNvPr>
          <p:cNvSpPr/>
          <p:nvPr/>
        </p:nvSpPr>
        <p:spPr>
          <a:xfrm>
            <a:off x="8440659" y="4989525"/>
            <a:ext cx="228600" cy="22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16355AA6-0C4D-F242-9775-6746917B30F6}"/>
              </a:ext>
            </a:extLst>
          </p:cNvPr>
          <p:cNvGrpSpPr/>
          <p:nvPr/>
        </p:nvGrpSpPr>
        <p:grpSpPr>
          <a:xfrm>
            <a:off x="5977148" y="4722946"/>
            <a:ext cx="2697536" cy="229571"/>
            <a:chOff x="3889224" y="4431884"/>
            <a:chExt cx="2697536" cy="229571"/>
          </a:xfrm>
        </p:grpSpPr>
        <p:sp>
          <p:nvSpPr>
            <p:cNvPr id="113" name="Rectangle 112">
              <a:extLst>
                <a:ext uri="{FF2B5EF4-FFF2-40B4-BE49-F238E27FC236}">
                  <a16:creationId xmlns="" xmlns:a16="http://schemas.microsoft.com/office/drawing/2014/main" id="{D43AE1AA-5E9C-F840-8F7E-253E170C185C}"/>
                </a:ext>
              </a:extLst>
            </p:cNvPr>
            <p:cNvSpPr/>
            <p:nvPr/>
          </p:nvSpPr>
          <p:spPr>
            <a:xfrm>
              <a:off x="3889224" y="4431884"/>
              <a:ext cx="421258" cy="2295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="" xmlns:a16="http://schemas.microsoft.com/office/drawing/2014/main" id="{3A3266A4-9BBF-364D-8F6E-9E9DBC31D44F}"/>
                </a:ext>
              </a:extLst>
            </p:cNvPr>
            <p:cNvSpPr/>
            <p:nvPr/>
          </p:nvSpPr>
          <p:spPr>
            <a:xfrm>
              <a:off x="4204321" y="4431884"/>
              <a:ext cx="446903" cy="2295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="" xmlns:a16="http://schemas.microsoft.com/office/drawing/2014/main" id="{D1332241-904C-B04A-A258-D286159A6505}"/>
                </a:ext>
              </a:extLst>
            </p:cNvPr>
            <p:cNvSpPr/>
            <p:nvPr/>
          </p:nvSpPr>
          <p:spPr>
            <a:xfrm>
              <a:off x="4543907" y="4432855"/>
              <a:ext cx="228600" cy="228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="" xmlns:a16="http://schemas.microsoft.com/office/drawing/2014/main" id="{B0AF9B64-46BB-994A-BCB0-6AC4F9C098ED}"/>
                </a:ext>
              </a:extLst>
            </p:cNvPr>
            <p:cNvSpPr/>
            <p:nvPr/>
          </p:nvSpPr>
          <p:spPr>
            <a:xfrm>
              <a:off x="4772507" y="4432855"/>
              <a:ext cx="228600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="" xmlns:a16="http://schemas.microsoft.com/office/drawing/2014/main" id="{D2097834-E668-D142-88B8-B0868473A5D6}"/>
                </a:ext>
              </a:extLst>
            </p:cNvPr>
            <p:cNvSpPr/>
            <p:nvPr/>
          </p:nvSpPr>
          <p:spPr>
            <a:xfrm>
              <a:off x="4990810" y="4432855"/>
              <a:ext cx="228600" cy="228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="" xmlns:a16="http://schemas.microsoft.com/office/drawing/2014/main" id="{D0865DD7-2AF7-2947-BFB8-D9803684A4E9}"/>
                </a:ext>
              </a:extLst>
            </p:cNvPr>
            <p:cNvSpPr/>
            <p:nvPr/>
          </p:nvSpPr>
          <p:spPr>
            <a:xfrm>
              <a:off x="5219410" y="4432855"/>
              <a:ext cx="228600" cy="228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="" xmlns:a16="http://schemas.microsoft.com/office/drawing/2014/main" id="{82C599FA-E024-3F4F-8983-66D0DB124ABE}"/>
                </a:ext>
              </a:extLst>
            </p:cNvPr>
            <p:cNvSpPr/>
            <p:nvPr/>
          </p:nvSpPr>
          <p:spPr>
            <a:xfrm>
              <a:off x="5448010" y="4432855"/>
              <a:ext cx="228600" cy="228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="" xmlns:a16="http://schemas.microsoft.com/office/drawing/2014/main" id="{94194FEF-4827-D447-B36B-86512348466B}"/>
                </a:ext>
              </a:extLst>
            </p:cNvPr>
            <p:cNvSpPr/>
            <p:nvPr/>
          </p:nvSpPr>
          <p:spPr>
            <a:xfrm>
              <a:off x="5676610" y="4432855"/>
              <a:ext cx="228600" cy="228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="" xmlns:a16="http://schemas.microsoft.com/office/drawing/2014/main" id="{853A6B87-7315-6D42-A741-F7277B2EF113}"/>
                </a:ext>
              </a:extLst>
            </p:cNvPr>
            <p:cNvSpPr/>
            <p:nvPr/>
          </p:nvSpPr>
          <p:spPr>
            <a:xfrm>
              <a:off x="5900960" y="4431884"/>
              <a:ext cx="228600" cy="228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="" xmlns:a16="http://schemas.microsoft.com/office/drawing/2014/main" id="{CA8B6145-57CF-7345-84E5-E0CB4A1354D7}"/>
                </a:ext>
              </a:extLst>
            </p:cNvPr>
            <p:cNvSpPr/>
            <p:nvPr/>
          </p:nvSpPr>
          <p:spPr>
            <a:xfrm>
              <a:off x="6129560" y="4431884"/>
              <a:ext cx="228600" cy="228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="" xmlns:a16="http://schemas.microsoft.com/office/drawing/2014/main" id="{E1E31607-5B46-9E4B-AC66-DD6F3A12BC14}"/>
                </a:ext>
              </a:extLst>
            </p:cNvPr>
            <p:cNvSpPr/>
            <p:nvPr/>
          </p:nvSpPr>
          <p:spPr>
            <a:xfrm>
              <a:off x="6358160" y="4431884"/>
              <a:ext cx="228600" cy="228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cxnSp>
        <p:nvCxnSpPr>
          <p:cNvPr id="124" name="Elbow Connector 123">
            <a:extLst>
              <a:ext uri="{FF2B5EF4-FFF2-40B4-BE49-F238E27FC236}">
                <a16:creationId xmlns="" xmlns:a16="http://schemas.microsoft.com/office/drawing/2014/main" id="{032CEBC4-BD2C-8B4A-ACB8-79A9752BD71D}"/>
              </a:ext>
            </a:extLst>
          </p:cNvPr>
          <p:cNvCxnSpPr>
            <a:cxnSpLocks/>
          </p:cNvCxnSpPr>
          <p:nvPr/>
        </p:nvCxnSpPr>
        <p:spPr>
          <a:xfrm>
            <a:off x="6256747" y="2783374"/>
            <a:ext cx="3319053" cy="2869887"/>
          </a:xfrm>
          <a:prstGeom prst="bentConnector3">
            <a:avLst>
              <a:gd name="adj1" fmla="val 1001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="" xmlns:a16="http://schemas.microsoft.com/office/drawing/2014/main" id="{E3CB82F6-232A-804F-A025-BF8AE216198D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6256747" y="2577979"/>
            <a:ext cx="0" cy="205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="" xmlns:a16="http://schemas.microsoft.com/office/drawing/2014/main" id="{5C5D4CF3-8E79-DC48-82CC-735E43310742}"/>
              </a:ext>
            </a:extLst>
          </p:cNvPr>
          <p:cNvCxnSpPr>
            <a:cxnSpLocks/>
          </p:cNvCxnSpPr>
          <p:nvPr/>
        </p:nvCxnSpPr>
        <p:spPr>
          <a:xfrm>
            <a:off x="6712389" y="2570159"/>
            <a:ext cx="0" cy="205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="" xmlns:a16="http://schemas.microsoft.com/office/drawing/2014/main" id="{C4A1855D-FBC2-7940-8B08-9E27543994C8}"/>
              </a:ext>
            </a:extLst>
          </p:cNvPr>
          <p:cNvCxnSpPr>
            <a:cxnSpLocks/>
          </p:cNvCxnSpPr>
          <p:nvPr/>
        </p:nvCxnSpPr>
        <p:spPr>
          <a:xfrm>
            <a:off x="7172186" y="2577979"/>
            <a:ext cx="0" cy="205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="" xmlns:a16="http://schemas.microsoft.com/office/drawing/2014/main" id="{883F883C-0DBF-5C42-932A-62C2480129EC}"/>
              </a:ext>
            </a:extLst>
          </p:cNvPr>
          <p:cNvCxnSpPr>
            <a:cxnSpLocks/>
          </p:cNvCxnSpPr>
          <p:nvPr/>
        </p:nvCxnSpPr>
        <p:spPr>
          <a:xfrm>
            <a:off x="7636240" y="2567464"/>
            <a:ext cx="0" cy="205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="" xmlns:a16="http://schemas.microsoft.com/office/drawing/2014/main" id="{54087860-47F6-9349-9548-346F806B4F7F}"/>
              </a:ext>
            </a:extLst>
          </p:cNvPr>
          <p:cNvCxnSpPr>
            <a:cxnSpLocks/>
          </p:cNvCxnSpPr>
          <p:nvPr/>
        </p:nvCxnSpPr>
        <p:spPr>
          <a:xfrm>
            <a:off x="8080621" y="2577979"/>
            <a:ext cx="0" cy="205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="" xmlns:a16="http://schemas.microsoft.com/office/drawing/2014/main" id="{341FA9C3-6335-AB4A-89D9-91C2F653CC33}"/>
              </a:ext>
            </a:extLst>
          </p:cNvPr>
          <p:cNvCxnSpPr>
            <a:cxnSpLocks/>
          </p:cNvCxnSpPr>
          <p:nvPr/>
        </p:nvCxnSpPr>
        <p:spPr>
          <a:xfrm>
            <a:off x="8528200" y="2577978"/>
            <a:ext cx="0" cy="205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30">
            <a:extLst>
              <a:ext uri="{FF2B5EF4-FFF2-40B4-BE49-F238E27FC236}">
                <a16:creationId xmlns="" xmlns:a16="http://schemas.microsoft.com/office/drawing/2014/main" id="{245B5ECC-E6DA-864E-BAF9-FA510C0CE003}"/>
              </a:ext>
            </a:extLst>
          </p:cNvPr>
          <p:cNvCxnSpPr>
            <a:cxnSpLocks/>
          </p:cNvCxnSpPr>
          <p:nvPr/>
        </p:nvCxnSpPr>
        <p:spPr>
          <a:xfrm>
            <a:off x="6265486" y="3694992"/>
            <a:ext cx="3196014" cy="1958269"/>
          </a:xfrm>
          <a:prstGeom prst="bentConnector3">
            <a:avLst>
              <a:gd name="adj1" fmla="val 1000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="" xmlns:a16="http://schemas.microsoft.com/office/drawing/2014/main" id="{B29DF23A-F657-D84D-9B4F-FC63F923B9D3}"/>
              </a:ext>
            </a:extLst>
          </p:cNvPr>
          <p:cNvCxnSpPr>
            <a:cxnSpLocks/>
          </p:cNvCxnSpPr>
          <p:nvPr/>
        </p:nvCxnSpPr>
        <p:spPr>
          <a:xfrm>
            <a:off x="6266788" y="3489597"/>
            <a:ext cx="0" cy="205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="" xmlns:a16="http://schemas.microsoft.com/office/drawing/2014/main" id="{51F0E3B3-D58A-584C-84D5-ABFA421AC725}"/>
              </a:ext>
            </a:extLst>
          </p:cNvPr>
          <p:cNvCxnSpPr>
            <a:cxnSpLocks/>
          </p:cNvCxnSpPr>
          <p:nvPr/>
        </p:nvCxnSpPr>
        <p:spPr>
          <a:xfrm>
            <a:off x="6491002" y="3489597"/>
            <a:ext cx="0" cy="205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="" xmlns:a16="http://schemas.microsoft.com/office/drawing/2014/main" id="{E750FBBC-D23F-6744-A080-874F35638467}"/>
              </a:ext>
            </a:extLst>
          </p:cNvPr>
          <p:cNvCxnSpPr>
            <a:cxnSpLocks/>
          </p:cNvCxnSpPr>
          <p:nvPr/>
        </p:nvCxnSpPr>
        <p:spPr>
          <a:xfrm>
            <a:off x="7200684" y="3489597"/>
            <a:ext cx="0" cy="205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="" xmlns:a16="http://schemas.microsoft.com/office/drawing/2014/main" id="{85BC5FF3-958F-8E44-AE16-E3C080552A58}"/>
              </a:ext>
            </a:extLst>
          </p:cNvPr>
          <p:cNvCxnSpPr>
            <a:cxnSpLocks/>
          </p:cNvCxnSpPr>
          <p:nvPr/>
        </p:nvCxnSpPr>
        <p:spPr>
          <a:xfrm>
            <a:off x="7405402" y="3489597"/>
            <a:ext cx="0" cy="205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="" xmlns:a16="http://schemas.microsoft.com/office/drawing/2014/main" id="{8FEA9CD3-4A33-D746-ACA2-312BE5594127}"/>
              </a:ext>
            </a:extLst>
          </p:cNvPr>
          <p:cNvCxnSpPr>
            <a:cxnSpLocks/>
          </p:cNvCxnSpPr>
          <p:nvPr/>
        </p:nvCxnSpPr>
        <p:spPr>
          <a:xfrm>
            <a:off x="8090662" y="3489597"/>
            <a:ext cx="0" cy="205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="" xmlns:a16="http://schemas.microsoft.com/office/drawing/2014/main" id="{08B574E9-11C1-F040-8CCA-DC2579C19502}"/>
              </a:ext>
            </a:extLst>
          </p:cNvPr>
          <p:cNvCxnSpPr>
            <a:cxnSpLocks/>
          </p:cNvCxnSpPr>
          <p:nvPr/>
        </p:nvCxnSpPr>
        <p:spPr>
          <a:xfrm>
            <a:off x="8319802" y="3489597"/>
            <a:ext cx="0" cy="205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37">
            <a:extLst>
              <a:ext uri="{FF2B5EF4-FFF2-40B4-BE49-F238E27FC236}">
                <a16:creationId xmlns="" xmlns:a16="http://schemas.microsoft.com/office/drawing/2014/main" id="{BD9B6EEF-69AB-0A45-9E91-CF135BBEC167}"/>
              </a:ext>
            </a:extLst>
          </p:cNvPr>
          <p:cNvCxnSpPr>
            <a:cxnSpLocks/>
          </p:cNvCxnSpPr>
          <p:nvPr/>
        </p:nvCxnSpPr>
        <p:spPr>
          <a:xfrm>
            <a:off x="7199382" y="4684241"/>
            <a:ext cx="1995498" cy="969020"/>
          </a:xfrm>
          <a:prstGeom prst="bentConnector3">
            <a:avLst>
              <a:gd name="adj1" fmla="val 996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="" xmlns:a16="http://schemas.microsoft.com/office/drawing/2014/main" id="{161D7C98-793C-544C-B064-3CFE201690EF}"/>
              </a:ext>
            </a:extLst>
          </p:cNvPr>
          <p:cNvCxnSpPr>
            <a:cxnSpLocks/>
          </p:cNvCxnSpPr>
          <p:nvPr/>
        </p:nvCxnSpPr>
        <p:spPr>
          <a:xfrm>
            <a:off x="7200684" y="4478846"/>
            <a:ext cx="0" cy="205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="" xmlns:a16="http://schemas.microsoft.com/office/drawing/2014/main" id="{C111E021-324B-474F-88A6-36E72775D0E1}"/>
              </a:ext>
            </a:extLst>
          </p:cNvPr>
          <p:cNvCxnSpPr>
            <a:cxnSpLocks/>
          </p:cNvCxnSpPr>
          <p:nvPr/>
        </p:nvCxnSpPr>
        <p:spPr>
          <a:xfrm>
            <a:off x="7405402" y="4478846"/>
            <a:ext cx="0" cy="205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="" xmlns:a16="http://schemas.microsoft.com/office/drawing/2014/main" id="{EF2B2C84-CEB7-074B-BFF0-ED64E0C584DC}"/>
              </a:ext>
            </a:extLst>
          </p:cNvPr>
          <p:cNvCxnSpPr>
            <a:cxnSpLocks/>
          </p:cNvCxnSpPr>
          <p:nvPr/>
        </p:nvCxnSpPr>
        <p:spPr>
          <a:xfrm>
            <a:off x="7880080" y="4478846"/>
            <a:ext cx="0" cy="205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="" xmlns:a16="http://schemas.microsoft.com/office/drawing/2014/main" id="{AFDFD139-1D7A-4E49-9A4D-9FFA51C92E18}"/>
              </a:ext>
            </a:extLst>
          </p:cNvPr>
          <p:cNvCxnSpPr>
            <a:cxnSpLocks/>
          </p:cNvCxnSpPr>
          <p:nvPr/>
        </p:nvCxnSpPr>
        <p:spPr>
          <a:xfrm>
            <a:off x="7637542" y="4478846"/>
            <a:ext cx="0" cy="205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Elbow Connector 142">
            <a:extLst>
              <a:ext uri="{FF2B5EF4-FFF2-40B4-BE49-F238E27FC236}">
                <a16:creationId xmlns="" xmlns:a16="http://schemas.microsoft.com/office/drawing/2014/main" id="{F71047FA-BE1D-1A46-A762-2DBD2786702A}"/>
              </a:ext>
            </a:extLst>
          </p:cNvPr>
          <p:cNvCxnSpPr>
            <a:cxnSpLocks/>
          </p:cNvCxnSpPr>
          <p:nvPr/>
        </p:nvCxnSpPr>
        <p:spPr>
          <a:xfrm>
            <a:off x="6258783" y="5421428"/>
            <a:ext cx="2745517" cy="227696"/>
          </a:xfrm>
          <a:prstGeom prst="bentConnector3">
            <a:avLst>
              <a:gd name="adj1" fmla="val 999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="" xmlns:a16="http://schemas.microsoft.com/office/drawing/2014/main" id="{2D9076AE-3E8E-0446-B711-84637331B992}"/>
              </a:ext>
            </a:extLst>
          </p:cNvPr>
          <p:cNvCxnSpPr>
            <a:cxnSpLocks/>
          </p:cNvCxnSpPr>
          <p:nvPr/>
        </p:nvCxnSpPr>
        <p:spPr>
          <a:xfrm>
            <a:off x="6260085" y="5216033"/>
            <a:ext cx="0" cy="205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="" xmlns:a16="http://schemas.microsoft.com/office/drawing/2014/main" id="{4FAE102D-4AD6-5948-9DFF-C9F622CDE1F0}"/>
              </a:ext>
            </a:extLst>
          </p:cNvPr>
          <p:cNvCxnSpPr>
            <a:cxnSpLocks/>
          </p:cNvCxnSpPr>
          <p:nvPr/>
        </p:nvCxnSpPr>
        <p:spPr>
          <a:xfrm>
            <a:off x="6464803" y="5216033"/>
            <a:ext cx="0" cy="205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="" xmlns:a16="http://schemas.microsoft.com/office/drawing/2014/main" id="{171462AD-1E50-4F4B-AC82-A84F371169A9}"/>
              </a:ext>
            </a:extLst>
          </p:cNvPr>
          <p:cNvCxnSpPr>
            <a:cxnSpLocks/>
          </p:cNvCxnSpPr>
          <p:nvPr/>
        </p:nvCxnSpPr>
        <p:spPr>
          <a:xfrm>
            <a:off x="6939481" y="5216033"/>
            <a:ext cx="0" cy="205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="" xmlns:a16="http://schemas.microsoft.com/office/drawing/2014/main" id="{EB2790F7-0374-FA4D-8E5D-114B32EF6D07}"/>
              </a:ext>
            </a:extLst>
          </p:cNvPr>
          <p:cNvCxnSpPr>
            <a:cxnSpLocks/>
          </p:cNvCxnSpPr>
          <p:nvPr/>
        </p:nvCxnSpPr>
        <p:spPr>
          <a:xfrm>
            <a:off x="6696943" y="5216033"/>
            <a:ext cx="0" cy="205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Left Brace 147">
            <a:extLst>
              <a:ext uri="{FF2B5EF4-FFF2-40B4-BE49-F238E27FC236}">
                <a16:creationId xmlns="" xmlns:a16="http://schemas.microsoft.com/office/drawing/2014/main" id="{5A08A47C-280B-F64B-B8FA-0953DFA07AB7}"/>
              </a:ext>
            </a:extLst>
          </p:cNvPr>
          <p:cNvSpPr/>
          <p:nvPr/>
        </p:nvSpPr>
        <p:spPr>
          <a:xfrm rot="16200000">
            <a:off x="9280406" y="5616926"/>
            <a:ext cx="95568" cy="7238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48">
            <a:extLst>
              <a:ext uri="{FF2B5EF4-FFF2-40B4-BE49-F238E27FC236}">
                <a16:creationId xmlns="" xmlns:a16="http://schemas.microsoft.com/office/drawing/2014/main" id="{F3138FD3-A90A-CF45-802A-920AB020D7C4}"/>
              </a:ext>
            </a:extLst>
          </p:cNvPr>
          <p:cNvSpPr txBox="1"/>
          <p:nvPr/>
        </p:nvSpPr>
        <p:spPr>
          <a:xfrm>
            <a:off x="9194880" y="5959051"/>
            <a:ext cx="201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="" xmlns:a16="http://schemas.microsoft.com/office/drawing/2014/main" id="{2E37863E-6077-2A48-94DC-552A4250A5E2}"/>
              </a:ext>
            </a:extLst>
          </p:cNvPr>
          <p:cNvSpPr/>
          <p:nvPr/>
        </p:nvSpPr>
        <p:spPr>
          <a:xfrm>
            <a:off x="5059178" y="5649175"/>
            <a:ext cx="2242731" cy="50469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The bit in position 7 is in error</a:t>
            </a:r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="" xmlns:a16="http://schemas.microsoft.com/office/drawing/2014/main" id="{ECE46B3C-A408-534B-A97A-EBEFC3B42264}"/>
              </a:ext>
            </a:extLst>
          </p:cNvPr>
          <p:cNvCxnSpPr>
            <a:stCxn id="150" idx="3"/>
            <a:endCxn id="149" idx="1"/>
          </p:cNvCxnSpPr>
          <p:nvPr/>
        </p:nvCxnSpPr>
        <p:spPr>
          <a:xfrm>
            <a:off x="7301909" y="5901523"/>
            <a:ext cx="1892971" cy="2114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52" name="Rectangle 151">
            <a:extLst>
              <a:ext uri="{FF2B5EF4-FFF2-40B4-BE49-F238E27FC236}">
                <a16:creationId xmlns="" xmlns:a16="http://schemas.microsoft.com/office/drawing/2014/main" id="{92D1EF01-1646-9041-B6E4-E8FD95BAD030}"/>
              </a:ext>
            </a:extLst>
          </p:cNvPr>
          <p:cNvSpPr>
            <a:spLocks/>
          </p:cNvSpPr>
          <p:nvPr/>
        </p:nvSpPr>
        <p:spPr>
          <a:xfrm>
            <a:off x="8940904" y="5733024"/>
            <a:ext cx="216000" cy="2286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="" xmlns:a16="http://schemas.microsoft.com/office/drawing/2014/main" id="{2F36EA41-15A7-9842-A45A-2AE479D1AE48}"/>
              </a:ext>
            </a:extLst>
          </p:cNvPr>
          <p:cNvSpPr>
            <a:spLocks/>
          </p:cNvSpPr>
          <p:nvPr/>
        </p:nvSpPr>
        <p:spPr>
          <a:xfrm>
            <a:off x="9132459" y="5733024"/>
            <a:ext cx="216000" cy="2286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="" xmlns:a16="http://schemas.microsoft.com/office/drawing/2014/main" id="{DD58DDD3-D956-E848-8D49-53D65A783CB0}"/>
              </a:ext>
            </a:extLst>
          </p:cNvPr>
          <p:cNvSpPr>
            <a:spLocks/>
          </p:cNvSpPr>
          <p:nvPr/>
        </p:nvSpPr>
        <p:spPr>
          <a:xfrm>
            <a:off x="9385300" y="5733024"/>
            <a:ext cx="216000" cy="2286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="" xmlns:a16="http://schemas.microsoft.com/office/drawing/2014/main" id="{87E8FA21-F6F8-664A-B7BE-23A12180A357}"/>
              </a:ext>
            </a:extLst>
          </p:cNvPr>
          <p:cNvSpPr>
            <a:spLocks/>
          </p:cNvSpPr>
          <p:nvPr/>
        </p:nvSpPr>
        <p:spPr>
          <a:xfrm>
            <a:off x="9550300" y="5733024"/>
            <a:ext cx="216000" cy="2286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52123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F308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F308"/>
                                      </p:to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F308"/>
                                      </p:to>
                                    </p:animClr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F308"/>
                                      </p:to>
                                    </p:animClr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F308"/>
                                      </p:to>
                                    </p:animClr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F308"/>
                                      </p:to>
                                    </p:animClr>
                                    <p:set>
                                      <p:cBhvr>
                                        <p:cTn id="1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F308"/>
                                      </p:to>
                                    </p:animClr>
                                    <p:set>
                                      <p:cBhvr>
                                        <p:cTn id="1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F308"/>
                                      </p:to>
                                    </p:animClr>
                                    <p:set>
                                      <p:cBhvr>
                                        <p:cTn id="1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F308"/>
                                      </p:to>
                                    </p:animClr>
                                    <p:set>
                                      <p:cBhvr>
                                        <p:cTn id="18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F308"/>
                                      </p:to>
                                    </p:animClr>
                                    <p:set>
                                      <p:cBhvr>
                                        <p:cTn id="19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F308"/>
                                      </p:to>
                                    </p:animClr>
                                    <p:set>
                                      <p:cBhvr>
                                        <p:cTn id="19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F308"/>
                                      </p:to>
                                    </p:animClr>
                                    <p:set>
                                      <p:cBhvr>
                                        <p:cTn id="20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F308"/>
                                      </p:to>
                                    </p:animClr>
                                    <p:set>
                                      <p:cBhvr>
                                        <p:cTn id="20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F308"/>
                                      </p:to>
                                    </p:animClr>
                                    <p:set>
                                      <p:cBhvr>
                                        <p:cTn id="20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F308"/>
                                      </p:to>
                                    </p:animClr>
                                    <p:set>
                                      <p:cBhvr>
                                        <p:cTn id="25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F308"/>
                                      </p:to>
                                    </p:animClr>
                                    <p:set>
                                      <p:cBhvr>
                                        <p:cTn id="25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F308"/>
                                      </p:to>
                                    </p:animClr>
                                    <p:set>
                                      <p:cBhvr>
                                        <p:cTn id="26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F308"/>
                                      </p:to>
                                    </p:animClr>
                                    <p:set>
                                      <p:cBhvr>
                                        <p:cTn id="26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F308"/>
                                      </p:to>
                                    </p:animClr>
                                    <p:set>
                                      <p:cBhvr>
                                        <p:cTn id="30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F308"/>
                                      </p:to>
                                    </p:animClr>
                                    <p:set>
                                      <p:cBhvr>
                                        <p:cTn id="31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F308"/>
                                      </p:to>
                                    </p:animClr>
                                    <p:set>
                                      <p:cBhvr>
                                        <p:cTn id="31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F308"/>
                                      </p:to>
                                    </p:animClr>
                                    <p:set>
                                      <p:cBhvr>
                                        <p:cTn id="32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/>
      <p:bldP spid="30" grpId="0"/>
      <p:bldP spid="31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48" grpId="0" animBg="1"/>
      <p:bldP spid="149" grpId="0"/>
      <p:bldP spid="150" grpId="0" animBg="1"/>
      <p:bldP spid="152" grpId="0" animBg="1"/>
      <p:bldP spid="153" grpId="0" animBg="1"/>
      <p:bldP spid="154" grpId="0" animBg="1"/>
      <p:bldP spid="15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Block Error Correction Codes</a:t>
            </a:r>
          </a:p>
        </p:txBody>
      </p:sp>
      <p:sp>
        <p:nvSpPr>
          <p:cNvPr id="4" name="Rectangle 3"/>
          <p:cNvSpPr/>
          <p:nvPr/>
        </p:nvSpPr>
        <p:spPr>
          <a:xfrm>
            <a:off x="4545106" y="914400"/>
            <a:ext cx="2151529" cy="995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Error Detection </a:t>
            </a:r>
          </a:p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and Correction</a:t>
            </a:r>
          </a:p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codes</a:t>
            </a:r>
            <a:endParaRPr lang="en-IN" sz="20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01907" y="2568388"/>
            <a:ext cx="3227294" cy="7171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FEC</a:t>
            </a:r>
          </a:p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(Forward Error Correction)</a:t>
            </a:r>
            <a:endParaRPr lang="en-IN" sz="2000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12860" y="2568388"/>
            <a:ext cx="3227294" cy="7171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BEC</a:t>
            </a:r>
          </a:p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(Backward Error Correction)</a:t>
            </a:r>
            <a:endParaRPr lang="en-IN" sz="2000" b="1" dirty="0">
              <a:solidFill>
                <a:schemeClr val="tx1"/>
              </a:solidFill>
            </a:endParaRPr>
          </a:p>
        </p:txBody>
      </p:sp>
      <p:cxnSp>
        <p:nvCxnSpPr>
          <p:cNvPr id="10" name="Elbow Connector 9"/>
          <p:cNvCxnSpPr>
            <a:stCxn id="4" idx="2"/>
            <a:endCxn id="5" idx="0"/>
          </p:cNvCxnSpPr>
          <p:nvPr/>
        </p:nvCxnSpPr>
        <p:spPr>
          <a:xfrm rot="5400000">
            <a:off x="4188760" y="1136277"/>
            <a:ext cx="658906" cy="220531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4" idx="2"/>
            <a:endCxn id="6" idx="0"/>
          </p:cNvCxnSpPr>
          <p:nvPr/>
        </p:nvCxnSpPr>
        <p:spPr>
          <a:xfrm rot="16200000" flipH="1">
            <a:off x="6544236" y="986117"/>
            <a:ext cx="658906" cy="250563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275749" y="3944294"/>
            <a:ext cx="2060157" cy="7171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Block Error Codes</a:t>
            </a:r>
            <a:endParaRPr lang="en-IN" sz="2000" b="1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99122" y="3944294"/>
            <a:ext cx="2060157" cy="7171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Convolution Codes</a:t>
            </a:r>
            <a:endParaRPr lang="en-IN" sz="2000" b="1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163491" y="3879129"/>
            <a:ext cx="1926031" cy="10928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ARQ</a:t>
            </a:r>
          </a:p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(Automatic Repeat Request)</a:t>
            </a:r>
            <a:endParaRPr lang="en-IN" sz="2000" b="1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275749" y="4818183"/>
            <a:ext cx="2594247" cy="1424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Hamming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Cyclic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BCH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Reed Solomon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Block Interleaving</a:t>
            </a:r>
            <a:endParaRPr lang="en-IN" sz="2000" dirty="0">
              <a:solidFill>
                <a:schemeClr val="tx1"/>
              </a:solidFill>
            </a:endParaRPr>
          </a:p>
        </p:txBody>
      </p:sp>
      <p:cxnSp>
        <p:nvCxnSpPr>
          <p:cNvPr id="25" name="Elbow Connector 24"/>
          <p:cNvCxnSpPr>
            <a:stCxn id="5" idx="2"/>
            <a:endCxn id="17" idx="0"/>
          </p:cNvCxnSpPr>
          <p:nvPr/>
        </p:nvCxnSpPr>
        <p:spPr>
          <a:xfrm rot="5400000">
            <a:off x="2531326" y="3060066"/>
            <a:ext cx="658730" cy="110972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5" idx="2"/>
            <a:endCxn id="18" idx="0"/>
          </p:cNvCxnSpPr>
          <p:nvPr/>
        </p:nvCxnSpPr>
        <p:spPr>
          <a:xfrm rot="16200000" flipH="1">
            <a:off x="3893012" y="2808105"/>
            <a:ext cx="658730" cy="161364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6" idx="2"/>
            <a:endCxn id="19" idx="0"/>
          </p:cNvCxnSpPr>
          <p:nvPr/>
        </p:nvCxnSpPr>
        <p:spPr>
          <a:xfrm>
            <a:off x="8126507" y="3285564"/>
            <a:ext cx="0" cy="5935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69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Cyclic </a:t>
            </a:r>
            <a:r>
              <a:rPr lang="en-US" sz="3600" dirty="0" smtClean="0">
                <a:solidFill>
                  <a:schemeClr val="tx1"/>
                </a:solidFill>
              </a:rPr>
              <a:t>Code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cyclic property of </a:t>
            </a:r>
            <a:r>
              <a:rPr lang="en-IN" dirty="0">
                <a:solidFill>
                  <a:srgbClr val="673BBA"/>
                </a:solidFill>
              </a:rPr>
              <a:t>code words </a:t>
            </a:r>
            <a:r>
              <a:rPr lang="en-IN" dirty="0"/>
              <a:t>is that any cyclic-shift of a code word is also a </a:t>
            </a:r>
            <a:r>
              <a:rPr lang="en-IN" dirty="0" err="1" smtClean="0"/>
              <a:t>codeword</a:t>
            </a:r>
            <a:r>
              <a:rPr lang="en-IN" dirty="0"/>
              <a:t>. </a:t>
            </a:r>
            <a:endParaRPr lang="en-IN" dirty="0" smtClean="0"/>
          </a:p>
          <a:p>
            <a:r>
              <a:rPr lang="en-IN" dirty="0" smtClean="0"/>
              <a:t>Cyclic </a:t>
            </a:r>
            <a:r>
              <a:rPr lang="en-IN" dirty="0"/>
              <a:t>codes follow this </a:t>
            </a:r>
            <a:r>
              <a:rPr lang="en-IN" dirty="0">
                <a:solidFill>
                  <a:srgbClr val="673BBA"/>
                </a:solidFill>
              </a:rPr>
              <a:t>cyclic </a:t>
            </a:r>
            <a:r>
              <a:rPr lang="en-IN" dirty="0" smtClean="0">
                <a:solidFill>
                  <a:srgbClr val="673BBA"/>
                </a:solidFill>
              </a:rPr>
              <a:t>property</a:t>
            </a:r>
            <a:endParaRPr lang="en-IN" dirty="0"/>
          </a:p>
          <a:p>
            <a:r>
              <a:rPr lang="en-IN" dirty="0" smtClean="0"/>
              <a:t>For </a:t>
            </a:r>
            <a:r>
              <a:rPr lang="en-IN" dirty="0"/>
              <a:t>a linear code C, if every code word i.e., C = C1,C2,......Cn from C has a </a:t>
            </a:r>
            <a:r>
              <a:rPr lang="en-IN" dirty="0">
                <a:solidFill>
                  <a:srgbClr val="673BBA"/>
                </a:solidFill>
              </a:rPr>
              <a:t>cyclic right shift </a:t>
            </a:r>
            <a:r>
              <a:rPr lang="en-IN" dirty="0"/>
              <a:t>of components, it becomes a </a:t>
            </a:r>
            <a:r>
              <a:rPr lang="en-IN" dirty="0">
                <a:solidFill>
                  <a:srgbClr val="673BBA"/>
                </a:solidFill>
              </a:rPr>
              <a:t>code word</a:t>
            </a:r>
            <a:r>
              <a:rPr lang="en-IN" dirty="0"/>
              <a:t>. </a:t>
            </a:r>
            <a:endParaRPr lang="en-IN" dirty="0" smtClean="0"/>
          </a:p>
          <a:p>
            <a:r>
              <a:rPr lang="en-IN" dirty="0" smtClean="0"/>
              <a:t>This </a:t>
            </a:r>
            <a:r>
              <a:rPr lang="en-IN" dirty="0"/>
              <a:t>shift of right is equal to n-1 cyclic left shifts. Hence, it is </a:t>
            </a:r>
            <a:r>
              <a:rPr lang="en-IN" dirty="0">
                <a:solidFill>
                  <a:srgbClr val="673BBA"/>
                </a:solidFill>
              </a:rPr>
              <a:t>invariant</a:t>
            </a:r>
            <a:r>
              <a:rPr lang="en-IN" dirty="0"/>
              <a:t> under any shift. </a:t>
            </a:r>
            <a:endParaRPr lang="en-IN" dirty="0" smtClean="0"/>
          </a:p>
          <a:p>
            <a:r>
              <a:rPr lang="en-IN" dirty="0" smtClean="0"/>
              <a:t>So</a:t>
            </a:r>
            <a:r>
              <a:rPr lang="en-IN" dirty="0"/>
              <a:t>, the linear code C, as it is invariant under any shift, can be called as a </a:t>
            </a:r>
            <a:r>
              <a:rPr lang="en-IN" dirty="0">
                <a:solidFill>
                  <a:srgbClr val="673BBA"/>
                </a:solidFill>
              </a:rPr>
              <a:t>Cyclic code</a:t>
            </a:r>
            <a:r>
              <a:rPr lang="en-IN" dirty="0"/>
              <a:t>.</a:t>
            </a:r>
          </a:p>
          <a:p>
            <a:r>
              <a:rPr lang="en-IN" dirty="0" smtClean="0"/>
              <a:t>Cyclic </a:t>
            </a:r>
            <a:r>
              <a:rPr lang="en-IN" dirty="0"/>
              <a:t>codes are used for </a:t>
            </a:r>
            <a:r>
              <a:rPr lang="en-IN" dirty="0">
                <a:solidFill>
                  <a:srgbClr val="673BBA"/>
                </a:solidFill>
              </a:rPr>
              <a:t>error correction</a:t>
            </a:r>
            <a:r>
              <a:rPr lang="en-IN" dirty="0"/>
              <a:t>. </a:t>
            </a:r>
            <a:endParaRPr lang="en-IN" dirty="0" smtClean="0"/>
          </a:p>
          <a:p>
            <a:r>
              <a:rPr lang="en-IN" dirty="0" smtClean="0"/>
              <a:t>They </a:t>
            </a:r>
            <a:r>
              <a:rPr lang="en-IN" dirty="0"/>
              <a:t>are </a:t>
            </a:r>
            <a:r>
              <a:rPr lang="en-IN" dirty="0" smtClean="0"/>
              <a:t>used </a:t>
            </a:r>
            <a:r>
              <a:rPr lang="en-IN" dirty="0"/>
              <a:t>to correct </a:t>
            </a:r>
            <a:r>
              <a:rPr lang="en-IN" dirty="0">
                <a:solidFill>
                  <a:srgbClr val="673BBA"/>
                </a:solidFill>
              </a:rPr>
              <a:t>double errors </a:t>
            </a:r>
            <a:r>
              <a:rPr lang="en-IN" dirty="0"/>
              <a:t>and </a:t>
            </a:r>
            <a:r>
              <a:rPr lang="en-IN" dirty="0">
                <a:solidFill>
                  <a:srgbClr val="673BBA"/>
                </a:solidFill>
              </a:rPr>
              <a:t>burst errors</a:t>
            </a:r>
            <a:r>
              <a:rPr lang="en-IN" dirty="0" smtClean="0"/>
              <a:t>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92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Cyclic Code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There are two important property of cyclic code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Property of </a:t>
            </a:r>
            <a:r>
              <a:rPr lang="en-US" b="1" dirty="0" smtClean="0">
                <a:solidFill>
                  <a:srgbClr val="673BBA"/>
                </a:solidFill>
              </a:rPr>
              <a:t>Linearity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Property of </a:t>
            </a:r>
            <a:r>
              <a:rPr lang="en-US" b="1" dirty="0" smtClean="0">
                <a:solidFill>
                  <a:srgbClr val="673BBA"/>
                </a:solidFill>
              </a:rPr>
              <a:t>Shifting</a:t>
            </a:r>
            <a:endParaRPr lang="en-IN" b="1" dirty="0">
              <a:solidFill>
                <a:srgbClr val="673B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300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Cyclic </a:t>
            </a:r>
            <a:r>
              <a:rPr lang="en-US" sz="3200" dirty="0" smtClean="0">
                <a:solidFill>
                  <a:schemeClr val="tx1"/>
                </a:solidFill>
              </a:rPr>
              <a:t>Code: E</a:t>
            </a:r>
            <a:r>
              <a:rPr lang="en-US" dirty="0" smtClean="0"/>
              <a:t>xample 1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= { </a:t>
            </a:r>
            <a:r>
              <a:rPr lang="en-US" dirty="0" smtClean="0">
                <a:solidFill>
                  <a:srgbClr val="C00000"/>
                </a:solidFill>
              </a:rPr>
              <a:t>0000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2060"/>
                </a:solidFill>
              </a:rPr>
              <a:t>0110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1001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B0F0"/>
                </a:solidFill>
              </a:rPr>
              <a:t>1111</a:t>
            </a:r>
            <a:r>
              <a:rPr lang="en-US" dirty="0" smtClean="0"/>
              <a:t> }</a:t>
            </a:r>
          </a:p>
          <a:p>
            <a:endParaRPr lang="en-US" dirty="0"/>
          </a:p>
          <a:p>
            <a:r>
              <a:rPr lang="en-US" dirty="0" smtClean="0"/>
              <a:t>Rule for Linearity:</a:t>
            </a:r>
          </a:p>
          <a:p>
            <a:pPr lvl="1"/>
            <a:r>
              <a:rPr lang="en-US" dirty="0" smtClean="0"/>
              <a:t>A</a:t>
            </a:r>
            <a:r>
              <a:rPr lang="en-IN" dirty="0" smtClean="0"/>
              <a:t>⊕B=C⊕D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IN" dirty="0" smtClean="0"/>
          </a:p>
          <a:p>
            <a:pPr lvl="1"/>
            <a:r>
              <a:rPr lang="en-US" dirty="0" smtClean="0"/>
              <a:t>A</a:t>
            </a:r>
            <a:r>
              <a:rPr lang="en-IN" dirty="0" smtClean="0"/>
              <a:t>⊕C=B⊕D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IN" dirty="0" smtClean="0"/>
          </a:p>
          <a:p>
            <a:pPr lvl="1"/>
            <a:r>
              <a:rPr lang="en-US" dirty="0" smtClean="0"/>
              <a:t>B</a:t>
            </a:r>
            <a:r>
              <a:rPr lang="en-IN" dirty="0" smtClean="0"/>
              <a:t>⊕C=A⊕D</a:t>
            </a:r>
            <a:endParaRPr lang="en-IN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492624" y="1231302"/>
            <a:ext cx="59167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629601" y="123130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A</a:t>
            </a:r>
            <a:endParaRPr lang="en-IN" dirty="0">
              <a:solidFill>
                <a:srgbClr val="C0000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250141" y="1233536"/>
            <a:ext cx="591670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387118" y="123353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B</a:t>
            </a:r>
            <a:endParaRPr lang="en-IN" dirty="0">
              <a:solidFill>
                <a:srgbClr val="002060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991045" y="1232475"/>
            <a:ext cx="591670" cy="0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128022" y="123247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C</a:t>
            </a:r>
            <a:endParaRPr lang="en-IN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3710068" y="1230675"/>
            <a:ext cx="59167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47045" y="123067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D</a:t>
            </a:r>
            <a:endParaRPr lang="en-IN" dirty="0">
              <a:solidFill>
                <a:srgbClr val="00B0F0"/>
              </a:solidFill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137596"/>
              </p:ext>
            </p:extLst>
          </p:nvPr>
        </p:nvGraphicFramePr>
        <p:xfrm>
          <a:off x="4573181" y="1566620"/>
          <a:ext cx="1626545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309"/>
                <a:gridCol w="325309"/>
                <a:gridCol w="325309"/>
                <a:gridCol w="325309"/>
                <a:gridCol w="325309"/>
              </a:tblGrid>
              <a:tr h="318911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8911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⊕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8911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5257842" y="1230675"/>
            <a:ext cx="673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</a:t>
            </a:r>
            <a:r>
              <a:rPr lang="en-IN" dirty="0"/>
              <a:t>⊕B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257897"/>
              </p:ext>
            </p:extLst>
          </p:nvPr>
        </p:nvGraphicFramePr>
        <p:xfrm>
          <a:off x="6195754" y="1566620"/>
          <a:ext cx="1626545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309"/>
                <a:gridCol w="325309"/>
                <a:gridCol w="325309"/>
                <a:gridCol w="325309"/>
                <a:gridCol w="325309"/>
              </a:tblGrid>
              <a:tr h="318911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8911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⊕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8911"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rgbClr val="673BBA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6880415" y="1230675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</a:t>
            </a:r>
            <a:r>
              <a:rPr lang="en-IN" dirty="0" smtClean="0"/>
              <a:t>⊕D</a:t>
            </a:r>
            <a:endParaRPr lang="en-IN" dirty="0"/>
          </a:p>
        </p:txBody>
      </p:sp>
      <p:sp>
        <p:nvSpPr>
          <p:cNvPr id="20" name="Rectangle 19"/>
          <p:cNvSpPr/>
          <p:nvPr/>
        </p:nvSpPr>
        <p:spPr>
          <a:xfrm>
            <a:off x="6195754" y="2346490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673BBA"/>
                </a:solidFill>
              </a:rPr>
              <a:t>=</a:t>
            </a:r>
            <a:endParaRPr lang="en-IN" b="1" dirty="0">
              <a:solidFill>
                <a:srgbClr val="673BBA"/>
              </a:solidFill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729309"/>
              </p:ext>
            </p:extLst>
          </p:nvPr>
        </p:nvGraphicFramePr>
        <p:xfrm>
          <a:off x="4573181" y="3188103"/>
          <a:ext cx="1626545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309"/>
                <a:gridCol w="325309"/>
                <a:gridCol w="325309"/>
                <a:gridCol w="325309"/>
                <a:gridCol w="325309"/>
              </a:tblGrid>
              <a:tr h="318911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8911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⊕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8911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3" name="Rectangle 22"/>
          <p:cNvSpPr/>
          <p:nvPr/>
        </p:nvSpPr>
        <p:spPr>
          <a:xfrm>
            <a:off x="5257842" y="2852158"/>
            <a:ext cx="673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</a:t>
            </a:r>
            <a:r>
              <a:rPr lang="en-IN" dirty="0" smtClean="0"/>
              <a:t>⊕C</a:t>
            </a:r>
            <a:endParaRPr lang="en-IN" dirty="0"/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563739"/>
              </p:ext>
            </p:extLst>
          </p:nvPr>
        </p:nvGraphicFramePr>
        <p:xfrm>
          <a:off x="6195754" y="3188103"/>
          <a:ext cx="1626545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309"/>
                <a:gridCol w="325309"/>
                <a:gridCol w="325309"/>
                <a:gridCol w="325309"/>
                <a:gridCol w="325309"/>
              </a:tblGrid>
              <a:tr h="318911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8911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⊕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8911"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rgbClr val="673BBA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5" name="Rectangle 24"/>
          <p:cNvSpPr/>
          <p:nvPr/>
        </p:nvSpPr>
        <p:spPr>
          <a:xfrm>
            <a:off x="6880415" y="2852158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</a:t>
            </a:r>
            <a:r>
              <a:rPr lang="en-IN" dirty="0" smtClean="0"/>
              <a:t>⊕D</a:t>
            </a:r>
            <a:endParaRPr lang="en-IN" dirty="0"/>
          </a:p>
        </p:txBody>
      </p:sp>
      <p:sp>
        <p:nvSpPr>
          <p:cNvPr id="26" name="Rectangle 25"/>
          <p:cNvSpPr/>
          <p:nvPr/>
        </p:nvSpPr>
        <p:spPr>
          <a:xfrm>
            <a:off x="6195754" y="3916051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673BBA"/>
                </a:solidFill>
              </a:rPr>
              <a:t>=</a:t>
            </a:r>
            <a:endParaRPr lang="en-IN" b="1" dirty="0">
              <a:solidFill>
                <a:srgbClr val="673BBA"/>
              </a:solidFill>
            </a:endParaRP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269044"/>
              </p:ext>
            </p:extLst>
          </p:nvPr>
        </p:nvGraphicFramePr>
        <p:xfrm>
          <a:off x="4573181" y="4809586"/>
          <a:ext cx="1626545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309"/>
                <a:gridCol w="325309"/>
                <a:gridCol w="325309"/>
                <a:gridCol w="325309"/>
                <a:gridCol w="325309"/>
              </a:tblGrid>
              <a:tr h="318911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8911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⊕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8911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9" name="Rectangle 28"/>
          <p:cNvSpPr/>
          <p:nvPr/>
        </p:nvSpPr>
        <p:spPr>
          <a:xfrm>
            <a:off x="5257842" y="4473641"/>
            <a:ext cx="673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</a:t>
            </a:r>
            <a:r>
              <a:rPr lang="en-IN" dirty="0" smtClean="0"/>
              <a:t>⊕C</a:t>
            </a:r>
            <a:endParaRPr lang="en-IN" dirty="0"/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633195"/>
              </p:ext>
            </p:extLst>
          </p:nvPr>
        </p:nvGraphicFramePr>
        <p:xfrm>
          <a:off x="6195754" y="4809586"/>
          <a:ext cx="1626545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309"/>
                <a:gridCol w="325309"/>
                <a:gridCol w="325309"/>
                <a:gridCol w="325309"/>
                <a:gridCol w="325309"/>
              </a:tblGrid>
              <a:tr h="318911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8911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⊕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8911"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rgbClr val="673BBA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1" name="Rectangle 30"/>
          <p:cNvSpPr/>
          <p:nvPr/>
        </p:nvSpPr>
        <p:spPr>
          <a:xfrm>
            <a:off x="6880415" y="4473641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</a:t>
            </a:r>
            <a:r>
              <a:rPr lang="en-IN" dirty="0" smtClean="0"/>
              <a:t>⊕D</a:t>
            </a:r>
            <a:endParaRPr lang="en-IN" dirty="0"/>
          </a:p>
        </p:txBody>
      </p:sp>
      <p:sp>
        <p:nvSpPr>
          <p:cNvPr id="32" name="Rectangle 31"/>
          <p:cNvSpPr/>
          <p:nvPr/>
        </p:nvSpPr>
        <p:spPr>
          <a:xfrm>
            <a:off x="6195754" y="5537534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673BBA"/>
                </a:solidFill>
              </a:rPr>
              <a:t>=</a:t>
            </a:r>
            <a:endParaRPr lang="en-IN" b="1" dirty="0">
              <a:solidFill>
                <a:srgbClr val="673BBA"/>
              </a:solidFill>
            </a:endParaRPr>
          </a:p>
        </p:txBody>
      </p:sp>
      <p:sp>
        <p:nvSpPr>
          <p:cNvPr id="33" name="Right Brace 32"/>
          <p:cNvSpPr/>
          <p:nvPr/>
        </p:nvSpPr>
        <p:spPr>
          <a:xfrm>
            <a:off x="8305800" y="1230675"/>
            <a:ext cx="393700" cy="46761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TextBox 33"/>
          <p:cNvSpPr txBox="1"/>
          <p:nvPr/>
        </p:nvSpPr>
        <p:spPr>
          <a:xfrm>
            <a:off x="8900885" y="3384104"/>
            <a:ext cx="2874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73BBA"/>
                </a:solidFill>
              </a:rPr>
              <a:t>Therefore, the Code is Linear</a:t>
            </a:r>
            <a:endParaRPr lang="en-IN" b="1" dirty="0">
              <a:solidFill>
                <a:srgbClr val="673B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92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10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5" dur="50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  <p:bldP spid="15" grpId="0"/>
      <p:bldP spid="19" grpId="0"/>
      <p:bldP spid="20" grpId="0"/>
      <p:bldP spid="23" grpId="0"/>
      <p:bldP spid="25" grpId="0"/>
      <p:bldP spid="26" grpId="0"/>
      <p:bldP spid="29" grpId="0"/>
      <p:bldP spid="31" grpId="0"/>
      <p:bldP spid="32" grpId="0"/>
      <p:bldP spid="33" grpId="0" animBg="1"/>
      <p:bldP spid="34" grpId="0"/>
      <p:bldP spid="34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Cyclic </a:t>
            </a:r>
            <a:r>
              <a:rPr lang="en-US" sz="3200" dirty="0" smtClean="0">
                <a:solidFill>
                  <a:schemeClr val="tx1"/>
                </a:solidFill>
              </a:rPr>
              <a:t>Code: </a:t>
            </a:r>
            <a:r>
              <a:rPr lang="en-US" dirty="0" smtClean="0"/>
              <a:t>Example 1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= { </a:t>
            </a:r>
            <a:r>
              <a:rPr lang="en-US" dirty="0" smtClean="0">
                <a:solidFill>
                  <a:srgbClr val="C00000"/>
                </a:solidFill>
              </a:rPr>
              <a:t>0000</a:t>
            </a:r>
            <a:r>
              <a:rPr lang="en-US" dirty="0" smtClean="0"/>
              <a:t>, </a:t>
            </a:r>
            <a:r>
              <a:rPr lang="en-US" dirty="0">
                <a:solidFill>
                  <a:srgbClr val="002060"/>
                </a:solidFill>
              </a:rPr>
              <a:t>0110</a:t>
            </a:r>
            <a:r>
              <a:rPr lang="en-US" dirty="0"/>
              <a:t>,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1001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B0F0"/>
                </a:solidFill>
              </a:rPr>
              <a:t>1111</a:t>
            </a:r>
            <a:r>
              <a:rPr lang="en-US" dirty="0" smtClean="0"/>
              <a:t> }</a:t>
            </a:r>
          </a:p>
          <a:p>
            <a:endParaRPr lang="en-US" dirty="0" smtClean="0"/>
          </a:p>
          <a:p>
            <a:r>
              <a:rPr lang="en-US" dirty="0" smtClean="0"/>
              <a:t>Rule for Shifting: Cyclic right shifts</a:t>
            </a:r>
          </a:p>
          <a:p>
            <a:pPr marL="457200" lvl="1" indent="0">
              <a:buNone/>
            </a:pPr>
            <a:r>
              <a:rPr lang="en-US" dirty="0" smtClean="0"/>
              <a:t>Right-shift A</a:t>
            </a:r>
            <a:endParaRPr lang="en-IN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IN" dirty="0" smtClean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492624" y="1231302"/>
            <a:ext cx="59167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629601" y="123130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A</a:t>
            </a:r>
            <a:endParaRPr lang="en-IN" dirty="0">
              <a:solidFill>
                <a:srgbClr val="C0000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250141" y="1233536"/>
            <a:ext cx="591670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387118" y="123353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B</a:t>
            </a:r>
            <a:endParaRPr lang="en-IN" dirty="0">
              <a:solidFill>
                <a:srgbClr val="002060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991045" y="1232475"/>
            <a:ext cx="591670" cy="0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128022" y="123247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C</a:t>
            </a:r>
            <a:endParaRPr lang="en-IN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3710068" y="1230675"/>
            <a:ext cx="59167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47045" y="123067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D</a:t>
            </a:r>
            <a:endParaRPr lang="en-IN" dirty="0">
              <a:solidFill>
                <a:srgbClr val="00B0F0"/>
              </a:solidFill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2566083" y="2174623"/>
          <a:ext cx="213276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190"/>
                <a:gridCol w="533190"/>
                <a:gridCol w="533190"/>
                <a:gridCol w="5331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2566083" y="2546839"/>
          <a:ext cx="213276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190"/>
                <a:gridCol w="533190"/>
                <a:gridCol w="533190"/>
                <a:gridCol w="5331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741162" y="2561727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A</a:t>
            </a:r>
            <a:endParaRPr lang="en-IN" dirty="0"/>
          </a:p>
        </p:txBody>
      </p:sp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2566083" y="2925596"/>
          <a:ext cx="213276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190"/>
                <a:gridCol w="533190"/>
                <a:gridCol w="533190"/>
                <a:gridCol w="5331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4741162" y="2912870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A</a:t>
            </a:r>
            <a:endParaRPr lang="en-IN" dirty="0"/>
          </a:p>
        </p:txBody>
      </p:sp>
      <p:graphicFrame>
        <p:nvGraphicFramePr>
          <p:cNvPr id="48" name="Table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538406"/>
              </p:ext>
            </p:extLst>
          </p:nvPr>
        </p:nvGraphicFramePr>
        <p:xfrm>
          <a:off x="7108870" y="2151405"/>
          <a:ext cx="213276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190"/>
                <a:gridCol w="533190"/>
                <a:gridCol w="533190"/>
                <a:gridCol w="5331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765127"/>
              </p:ext>
            </p:extLst>
          </p:nvPr>
        </p:nvGraphicFramePr>
        <p:xfrm>
          <a:off x="7109256" y="2516772"/>
          <a:ext cx="213276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190"/>
                <a:gridCol w="533190"/>
                <a:gridCol w="533190"/>
                <a:gridCol w="5331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0" name="TextBox 49"/>
          <p:cNvSpPr txBox="1"/>
          <p:nvPr/>
        </p:nvSpPr>
        <p:spPr>
          <a:xfrm>
            <a:off x="9274791" y="2486951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</a:t>
            </a:r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101671" y="2144362"/>
            <a:ext cx="18870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/>
              <a:t>Right-shift </a:t>
            </a:r>
            <a:r>
              <a:rPr lang="en-US" sz="2000" dirty="0" smtClean="0"/>
              <a:t>B</a:t>
            </a:r>
            <a:endParaRPr lang="en-IN" sz="2000" dirty="0"/>
          </a:p>
        </p:txBody>
      </p:sp>
      <p:graphicFrame>
        <p:nvGraphicFramePr>
          <p:cNvPr id="71" name="Table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51820"/>
              </p:ext>
            </p:extLst>
          </p:nvPr>
        </p:nvGraphicFramePr>
        <p:xfrm>
          <a:off x="2608402" y="4050400"/>
          <a:ext cx="213276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190"/>
                <a:gridCol w="533190"/>
                <a:gridCol w="533190"/>
                <a:gridCol w="5331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2" name="Table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366957"/>
              </p:ext>
            </p:extLst>
          </p:nvPr>
        </p:nvGraphicFramePr>
        <p:xfrm>
          <a:off x="2608402" y="4422616"/>
          <a:ext cx="213276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190"/>
                <a:gridCol w="533190"/>
                <a:gridCol w="533190"/>
                <a:gridCol w="5331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3" name="TextBox 72"/>
          <p:cNvSpPr txBox="1"/>
          <p:nvPr/>
        </p:nvSpPr>
        <p:spPr>
          <a:xfrm>
            <a:off x="4783481" y="4437504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</a:t>
            </a:r>
            <a:r>
              <a:rPr lang="en-US" dirty="0">
                <a:solidFill>
                  <a:srgbClr val="FF0000"/>
                </a:solidFill>
              </a:rPr>
              <a:t>X</a:t>
            </a:r>
            <a:endParaRPr lang="en-IN" dirty="0">
              <a:solidFill>
                <a:srgbClr val="FF0000"/>
              </a:solidFill>
            </a:endParaRPr>
          </a:p>
        </p:txBody>
      </p:sp>
      <p:graphicFrame>
        <p:nvGraphicFramePr>
          <p:cNvPr id="78" name="Table 77"/>
          <p:cNvGraphicFramePr>
            <a:graphicFrameLocks noGrp="1"/>
          </p:cNvGraphicFramePr>
          <p:nvPr/>
        </p:nvGraphicFramePr>
        <p:xfrm>
          <a:off x="7151189" y="4027182"/>
          <a:ext cx="213276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190"/>
                <a:gridCol w="533190"/>
                <a:gridCol w="533190"/>
                <a:gridCol w="5331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9" name="Table 78"/>
          <p:cNvGraphicFramePr>
            <a:graphicFrameLocks noGrp="1"/>
          </p:cNvGraphicFramePr>
          <p:nvPr/>
        </p:nvGraphicFramePr>
        <p:xfrm>
          <a:off x="7151575" y="4392549"/>
          <a:ext cx="213276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190"/>
                <a:gridCol w="533190"/>
                <a:gridCol w="533190"/>
                <a:gridCol w="5331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0" name="TextBox 79"/>
          <p:cNvSpPr txBox="1"/>
          <p:nvPr/>
        </p:nvSpPr>
        <p:spPr>
          <a:xfrm>
            <a:off x="9317110" y="436272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D</a:t>
            </a:r>
            <a:endParaRPr lang="en-IN" dirty="0"/>
          </a:p>
        </p:txBody>
      </p:sp>
      <p:graphicFrame>
        <p:nvGraphicFramePr>
          <p:cNvPr id="81" name="Table 80"/>
          <p:cNvGraphicFramePr>
            <a:graphicFrameLocks noGrp="1"/>
          </p:cNvGraphicFramePr>
          <p:nvPr/>
        </p:nvGraphicFramePr>
        <p:xfrm>
          <a:off x="7151189" y="4758151"/>
          <a:ext cx="213276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190"/>
                <a:gridCol w="533190"/>
                <a:gridCol w="533190"/>
                <a:gridCol w="5331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2" name="TextBox 81"/>
          <p:cNvSpPr txBox="1"/>
          <p:nvPr/>
        </p:nvSpPr>
        <p:spPr>
          <a:xfrm>
            <a:off x="9345964" y="4750622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=D</a:t>
            </a:r>
            <a:endParaRPr lang="en-IN" dirty="0"/>
          </a:p>
        </p:txBody>
      </p:sp>
      <p:sp>
        <p:nvSpPr>
          <p:cNvPr id="85" name="Rectangle 84"/>
          <p:cNvSpPr/>
          <p:nvPr/>
        </p:nvSpPr>
        <p:spPr>
          <a:xfrm>
            <a:off x="5143990" y="4020139"/>
            <a:ext cx="18934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/>
              <a:t>Right-shift </a:t>
            </a:r>
            <a:r>
              <a:rPr lang="en-US" sz="2000" dirty="0" smtClean="0"/>
              <a:t>D</a:t>
            </a:r>
            <a:endParaRPr lang="en-IN" sz="2000" dirty="0"/>
          </a:p>
        </p:txBody>
      </p:sp>
      <p:sp>
        <p:nvSpPr>
          <p:cNvPr id="86" name="Rectangle 85"/>
          <p:cNvSpPr/>
          <p:nvPr/>
        </p:nvSpPr>
        <p:spPr>
          <a:xfrm>
            <a:off x="131180" y="4027182"/>
            <a:ext cx="18934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/>
              <a:t>Right-shift C</a:t>
            </a:r>
            <a:endParaRPr lang="en-IN" sz="2000" dirty="0"/>
          </a:p>
        </p:txBody>
      </p:sp>
      <p:sp>
        <p:nvSpPr>
          <p:cNvPr id="87" name="TextBox 86"/>
          <p:cNvSpPr txBox="1"/>
          <p:nvPr/>
        </p:nvSpPr>
        <p:spPr>
          <a:xfrm>
            <a:off x="5446381" y="5471038"/>
            <a:ext cx="42503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code </a:t>
            </a:r>
            <a:r>
              <a:rPr lang="en-US" b="1" dirty="0" smtClean="0"/>
              <a:t>doesn’t </a:t>
            </a:r>
            <a:r>
              <a:rPr lang="en-US" dirty="0" smtClean="0"/>
              <a:t>follows one of the rule: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Rule for Linearity </a:t>
            </a:r>
            <a:r>
              <a:rPr lang="en-US" dirty="0" smtClean="0">
                <a:solidFill>
                  <a:srgbClr val="00B050"/>
                </a:solidFill>
              </a:rPr>
              <a:t>√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Rule </a:t>
            </a:r>
            <a:r>
              <a:rPr lang="en-US" dirty="0"/>
              <a:t>for </a:t>
            </a:r>
            <a:r>
              <a:rPr lang="en-US" dirty="0" smtClean="0"/>
              <a:t>Shifting</a:t>
            </a:r>
            <a:r>
              <a:rPr lang="en-US" dirty="0">
                <a:solidFill>
                  <a:srgbClr val="FF0000"/>
                </a:solidFill>
              </a:rPr>
              <a:t> X</a:t>
            </a:r>
            <a:endParaRPr lang="en-US" dirty="0" smtClean="0"/>
          </a:p>
          <a:p>
            <a:r>
              <a:rPr lang="en-US" dirty="0" smtClean="0"/>
              <a:t>Therefore, </a:t>
            </a:r>
            <a:r>
              <a:rPr lang="en-US" b="1" dirty="0" smtClean="0"/>
              <a:t>this is</a:t>
            </a:r>
            <a:r>
              <a:rPr lang="en-US" b="1" dirty="0" smtClean="0">
                <a:solidFill>
                  <a:srgbClr val="FF0000"/>
                </a:solidFill>
              </a:rPr>
              <a:t> NOT </a:t>
            </a:r>
            <a:r>
              <a:rPr lang="en-US" b="1" dirty="0" smtClean="0">
                <a:solidFill>
                  <a:srgbClr val="673BBA"/>
                </a:solidFill>
              </a:rPr>
              <a:t>cyclic code</a:t>
            </a:r>
          </a:p>
        </p:txBody>
      </p:sp>
    </p:spTree>
    <p:extLst>
      <p:ext uri="{BB962C8B-B14F-4D97-AF65-F5344CB8AC3E}">
        <p14:creationId xmlns:p14="http://schemas.microsoft.com/office/powerpoint/2010/main" val="380586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  <p:bldP spid="21" grpId="0"/>
      <p:bldP spid="37" grpId="0"/>
      <p:bldP spid="50" grpId="0"/>
      <p:bldP spid="27" grpId="0"/>
      <p:bldP spid="73" grpId="0"/>
      <p:bldP spid="80" grpId="0"/>
      <p:bldP spid="82" grpId="0"/>
      <p:bldP spid="85" grpId="0"/>
      <p:bldP spid="86" grpId="0"/>
      <p:bldP spid="8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Cyclic </a:t>
            </a:r>
            <a:r>
              <a:rPr lang="en-US" sz="3200" dirty="0" smtClean="0">
                <a:solidFill>
                  <a:schemeClr val="tx1"/>
                </a:solidFill>
              </a:rPr>
              <a:t>Code: </a:t>
            </a:r>
            <a:r>
              <a:rPr lang="en-US" dirty="0" smtClean="0"/>
              <a:t>Example 2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= { </a:t>
            </a:r>
            <a:r>
              <a:rPr lang="en-US" dirty="0" smtClean="0">
                <a:solidFill>
                  <a:srgbClr val="C00000"/>
                </a:solidFill>
              </a:rPr>
              <a:t>0000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2060"/>
                </a:solidFill>
              </a:rPr>
              <a:t>0101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1010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B0F0"/>
                </a:solidFill>
              </a:rPr>
              <a:t>1111</a:t>
            </a:r>
            <a:r>
              <a:rPr lang="en-US" dirty="0" smtClean="0"/>
              <a:t> }</a:t>
            </a:r>
          </a:p>
          <a:p>
            <a:endParaRPr lang="en-US" dirty="0"/>
          </a:p>
          <a:p>
            <a:r>
              <a:rPr lang="en-US" dirty="0" smtClean="0"/>
              <a:t>Rule for Linearity:</a:t>
            </a:r>
          </a:p>
          <a:p>
            <a:pPr lvl="1"/>
            <a:r>
              <a:rPr lang="en-US" dirty="0" smtClean="0"/>
              <a:t>A</a:t>
            </a:r>
            <a:r>
              <a:rPr lang="en-IN" dirty="0" smtClean="0"/>
              <a:t>⊕B=C⊕D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IN" dirty="0" smtClean="0"/>
          </a:p>
          <a:p>
            <a:pPr lvl="1"/>
            <a:r>
              <a:rPr lang="en-US" dirty="0" smtClean="0"/>
              <a:t>A</a:t>
            </a:r>
            <a:r>
              <a:rPr lang="en-IN" dirty="0" smtClean="0"/>
              <a:t>⊕C=B⊕D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IN" dirty="0" smtClean="0"/>
          </a:p>
          <a:p>
            <a:pPr lvl="1"/>
            <a:r>
              <a:rPr lang="en-US" dirty="0" smtClean="0"/>
              <a:t>B</a:t>
            </a:r>
            <a:r>
              <a:rPr lang="en-IN" dirty="0" smtClean="0"/>
              <a:t>⊕C=A⊕D</a:t>
            </a:r>
            <a:endParaRPr lang="en-IN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492624" y="1231302"/>
            <a:ext cx="59167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629601" y="123130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A</a:t>
            </a:r>
            <a:endParaRPr lang="en-IN" dirty="0">
              <a:solidFill>
                <a:srgbClr val="C0000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250141" y="1233536"/>
            <a:ext cx="591670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387118" y="123353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B</a:t>
            </a:r>
            <a:endParaRPr lang="en-IN" dirty="0">
              <a:solidFill>
                <a:srgbClr val="002060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991045" y="1232475"/>
            <a:ext cx="591670" cy="0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128022" y="123247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C</a:t>
            </a:r>
            <a:endParaRPr lang="en-IN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3710068" y="1230675"/>
            <a:ext cx="59167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47045" y="123067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D</a:t>
            </a:r>
            <a:endParaRPr lang="en-IN" dirty="0">
              <a:solidFill>
                <a:srgbClr val="00B0F0"/>
              </a:solidFill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625842"/>
              </p:ext>
            </p:extLst>
          </p:nvPr>
        </p:nvGraphicFramePr>
        <p:xfrm>
          <a:off x="4573181" y="1566620"/>
          <a:ext cx="1626545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309"/>
                <a:gridCol w="325309"/>
                <a:gridCol w="325309"/>
                <a:gridCol w="325309"/>
                <a:gridCol w="325309"/>
              </a:tblGrid>
              <a:tr h="318911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8911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⊕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8911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5257842" y="1230675"/>
            <a:ext cx="673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</a:t>
            </a:r>
            <a:r>
              <a:rPr lang="en-IN" dirty="0"/>
              <a:t>⊕B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128380"/>
              </p:ext>
            </p:extLst>
          </p:nvPr>
        </p:nvGraphicFramePr>
        <p:xfrm>
          <a:off x="6195754" y="1566620"/>
          <a:ext cx="1626545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309"/>
                <a:gridCol w="325309"/>
                <a:gridCol w="325309"/>
                <a:gridCol w="325309"/>
                <a:gridCol w="325309"/>
              </a:tblGrid>
              <a:tr h="318911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8911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⊕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8911"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rgbClr val="673BBA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6880415" y="1230675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</a:t>
            </a:r>
            <a:r>
              <a:rPr lang="en-IN" dirty="0" smtClean="0"/>
              <a:t>⊕D</a:t>
            </a:r>
            <a:endParaRPr lang="en-IN" dirty="0"/>
          </a:p>
        </p:txBody>
      </p:sp>
      <p:sp>
        <p:nvSpPr>
          <p:cNvPr id="20" name="Rectangle 19"/>
          <p:cNvSpPr/>
          <p:nvPr/>
        </p:nvSpPr>
        <p:spPr>
          <a:xfrm>
            <a:off x="6195754" y="2346490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673BBA"/>
                </a:solidFill>
              </a:rPr>
              <a:t>=</a:t>
            </a:r>
            <a:endParaRPr lang="en-IN" b="1" dirty="0">
              <a:solidFill>
                <a:srgbClr val="673BBA"/>
              </a:solidFill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18385"/>
              </p:ext>
            </p:extLst>
          </p:nvPr>
        </p:nvGraphicFramePr>
        <p:xfrm>
          <a:off x="4573181" y="3188103"/>
          <a:ext cx="1626545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309"/>
                <a:gridCol w="325309"/>
                <a:gridCol w="325309"/>
                <a:gridCol w="325309"/>
                <a:gridCol w="325309"/>
              </a:tblGrid>
              <a:tr h="318911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8911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⊕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8911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3" name="Rectangle 22"/>
          <p:cNvSpPr/>
          <p:nvPr/>
        </p:nvSpPr>
        <p:spPr>
          <a:xfrm>
            <a:off x="5257842" y="2852158"/>
            <a:ext cx="673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</a:t>
            </a:r>
            <a:r>
              <a:rPr lang="en-IN" dirty="0" smtClean="0"/>
              <a:t>⊕C</a:t>
            </a:r>
            <a:endParaRPr lang="en-IN" dirty="0"/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851881"/>
              </p:ext>
            </p:extLst>
          </p:nvPr>
        </p:nvGraphicFramePr>
        <p:xfrm>
          <a:off x="6195754" y="3188103"/>
          <a:ext cx="1626545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309"/>
                <a:gridCol w="325309"/>
                <a:gridCol w="325309"/>
                <a:gridCol w="325309"/>
                <a:gridCol w="325309"/>
              </a:tblGrid>
              <a:tr h="318911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8911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⊕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8911"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rgbClr val="673BBA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5" name="Rectangle 24"/>
          <p:cNvSpPr/>
          <p:nvPr/>
        </p:nvSpPr>
        <p:spPr>
          <a:xfrm>
            <a:off x="6880415" y="2852158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</a:t>
            </a:r>
            <a:r>
              <a:rPr lang="en-IN" dirty="0" smtClean="0"/>
              <a:t>⊕D</a:t>
            </a:r>
            <a:endParaRPr lang="en-IN" dirty="0"/>
          </a:p>
        </p:txBody>
      </p:sp>
      <p:sp>
        <p:nvSpPr>
          <p:cNvPr id="26" name="Rectangle 25"/>
          <p:cNvSpPr/>
          <p:nvPr/>
        </p:nvSpPr>
        <p:spPr>
          <a:xfrm>
            <a:off x="6195754" y="3916051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673BBA"/>
                </a:solidFill>
              </a:rPr>
              <a:t>=</a:t>
            </a:r>
            <a:endParaRPr lang="en-IN" b="1" dirty="0">
              <a:solidFill>
                <a:srgbClr val="673BBA"/>
              </a:solidFill>
            </a:endParaRP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393608"/>
              </p:ext>
            </p:extLst>
          </p:nvPr>
        </p:nvGraphicFramePr>
        <p:xfrm>
          <a:off x="4573181" y="4809586"/>
          <a:ext cx="1626545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309"/>
                <a:gridCol w="325309"/>
                <a:gridCol w="325309"/>
                <a:gridCol w="325309"/>
                <a:gridCol w="325309"/>
              </a:tblGrid>
              <a:tr h="318911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8911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⊕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8911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9" name="Rectangle 28"/>
          <p:cNvSpPr/>
          <p:nvPr/>
        </p:nvSpPr>
        <p:spPr>
          <a:xfrm>
            <a:off x="5257842" y="4473641"/>
            <a:ext cx="673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</a:t>
            </a:r>
            <a:r>
              <a:rPr lang="en-IN" dirty="0" smtClean="0"/>
              <a:t>⊕C</a:t>
            </a:r>
            <a:endParaRPr lang="en-IN" dirty="0"/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76499"/>
              </p:ext>
            </p:extLst>
          </p:nvPr>
        </p:nvGraphicFramePr>
        <p:xfrm>
          <a:off x="6195754" y="4809586"/>
          <a:ext cx="1626545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309"/>
                <a:gridCol w="325309"/>
                <a:gridCol w="325309"/>
                <a:gridCol w="325309"/>
                <a:gridCol w="325309"/>
              </a:tblGrid>
              <a:tr h="318911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8911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⊕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8911"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rgbClr val="673BBA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1" name="Rectangle 30"/>
          <p:cNvSpPr/>
          <p:nvPr/>
        </p:nvSpPr>
        <p:spPr>
          <a:xfrm>
            <a:off x="6880415" y="4473641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</a:t>
            </a:r>
            <a:r>
              <a:rPr lang="en-IN" dirty="0" smtClean="0"/>
              <a:t>⊕D</a:t>
            </a:r>
            <a:endParaRPr lang="en-IN" dirty="0"/>
          </a:p>
        </p:txBody>
      </p:sp>
      <p:sp>
        <p:nvSpPr>
          <p:cNvPr id="32" name="Rectangle 31"/>
          <p:cNvSpPr/>
          <p:nvPr/>
        </p:nvSpPr>
        <p:spPr>
          <a:xfrm>
            <a:off x="6195754" y="5537534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673BBA"/>
                </a:solidFill>
              </a:rPr>
              <a:t>=</a:t>
            </a:r>
            <a:endParaRPr lang="en-IN" b="1" dirty="0">
              <a:solidFill>
                <a:srgbClr val="673BBA"/>
              </a:solidFill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8305800" y="1230675"/>
            <a:ext cx="393700" cy="46761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8900885" y="3384104"/>
            <a:ext cx="2874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73BBA"/>
                </a:solidFill>
              </a:rPr>
              <a:t>Therefore, the Code is Linear</a:t>
            </a:r>
            <a:endParaRPr lang="en-IN" b="1" dirty="0">
              <a:solidFill>
                <a:srgbClr val="673B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23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5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  <p:bldP spid="15" grpId="0"/>
      <p:bldP spid="19" grpId="0"/>
      <p:bldP spid="20" grpId="0"/>
      <p:bldP spid="23" grpId="0"/>
      <p:bldP spid="25" grpId="0"/>
      <p:bldP spid="26" grpId="0"/>
      <p:bldP spid="29" grpId="0"/>
      <p:bldP spid="31" grpId="0"/>
      <p:bldP spid="32" grpId="0"/>
      <p:bldP spid="4" grpId="0" animBg="1"/>
      <p:bldP spid="5" grpId="0"/>
      <p:bldP spid="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Errors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898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Cyclic </a:t>
            </a:r>
            <a:r>
              <a:rPr lang="en-US" sz="3200" dirty="0" smtClean="0">
                <a:solidFill>
                  <a:schemeClr val="tx1"/>
                </a:solidFill>
              </a:rPr>
              <a:t>Code: </a:t>
            </a:r>
            <a:r>
              <a:rPr lang="en-US" dirty="0" smtClean="0"/>
              <a:t>Example 2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= { </a:t>
            </a:r>
            <a:r>
              <a:rPr lang="en-US" dirty="0" smtClean="0">
                <a:solidFill>
                  <a:srgbClr val="C00000"/>
                </a:solidFill>
              </a:rPr>
              <a:t>0000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2060"/>
                </a:solidFill>
              </a:rPr>
              <a:t>0101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1010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B0F0"/>
                </a:solidFill>
              </a:rPr>
              <a:t>1111</a:t>
            </a:r>
            <a:r>
              <a:rPr lang="en-US" dirty="0" smtClean="0"/>
              <a:t> }</a:t>
            </a:r>
          </a:p>
          <a:p>
            <a:endParaRPr lang="en-US" dirty="0" smtClean="0"/>
          </a:p>
          <a:p>
            <a:r>
              <a:rPr lang="en-US" dirty="0" smtClean="0"/>
              <a:t>Rule for Shifting:</a:t>
            </a:r>
          </a:p>
          <a:p>
            <a:pPr marL="457200" lvl="1" indent="0">
              <a:buNone/>
            </a:pPr>
            <a:r>
              <a:rPr lang="en-US" dirty="0" smtClean="0"/>
              <a:t>Right-shift A</a:t>
            </a:r>
            <a:endParaRPr lang="en-IN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IN" dirty="0" smtClean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492624" y="1231302"/>
            <a:ext cx="59167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629601" y="123130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A</a:t>
            </a:r>
            <a:endParaRPr lang="en-IN" dirty="0">
              <a:solidFill>
                <a:srgbClr val="C0000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250141" y="1233536"/>
            <a:ext cx="591670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387118" y="123353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B</a:t>
            </a:r>
            <a:endParaRPr lang="en-IN" dirty="0">
              <a:solidFill>
                <a:srgbClr val="002060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991045" y="1232475"/>
            <a:ext cx="591670" cy="0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128022" y="123247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C</a:t>
            </a:r>
            <a:endParaRPr lang="en-IN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3710068" y="1230675"/>
            <a:ext cx="59167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47045" y="123067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D</a:t>
            </a:r>
            <a:endParaRPr lang="en-IN" dirty="0">
              <a:solidFill>
                <a:srgbClr val="00B0F0"/>
              </a:solidFill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457521"/>
              </p:ext>
            </p:extLst>
          </p:nvPr>
        </p:nvGraphicFramePr>
        <p:xfrm>
          <a:off x="2566083" y="2174623"/>
          <a:ext cx="213276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190"/>
                <a:gridCol w="533190"/>
                <a:gridCol w="533190"/>
                <a:gridCol w="5331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476468"/>
              </p:ext>
            </p:extLst>
          </p:nvPr>
        </p:nvGraphicFramePr>
        <p:xfrm>
          <a:off x="2566083" y="2546839"/>
          <a:ext cx="213276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190"/>
                <a:gridCol w="533190"/>
                <a:gridCol w="533190"/>
                <a:gridCol w="5331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741162" y="2561727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A</a:t>
            </a:r>
            <a:endParaRPr lang="en-IN" dirty="0"/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527361"/>
              </p:ext>
            </p:extLst>
          </p:nvPr>
        </p:nvGraphicFramePr>
        <p:xfrm>
          <a:off x="2566083" y="2925596"/>
          <a:ext cx="213276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190"/>
                <a:gridCol w="533190"/>
                <a:gridCol w="533190"/>
                <a:gridCol w="5331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4741162" y="2912870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A</a:t>
            </a:r>
            <a:endParaRPr lang="en-IN" dirty="0"/>
          </a:p>
        </p:txBody>
      </p:sp>
      <p:graphicFrame>
        <p:nvGraphicFramePr>
          <p:cNvPr id="48" name="Table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483353"/>
              </p:ext>
            </p:extLst>
          </p:nvPr>
        </p:nvGraphicFramePr>
        <p:xfrm>
          <a:off x="7108870" y="2151405"/>
          <a:ext cx="213276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190"/>
                <a:gridCol w="533190"/>
                <a:gridCol w="533190"/>
                <a:gridCol w="5331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517688"/>
              </p:ext>
            </p:extLst>
          </p:nvPr>
        </p:nvGraphicFramePr>
        <p:xfrm>
          <a:off x="7109256" y="2516772"/>
          <a:ext cx="213276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190"/>
                <a:gridCol w="533190"/>
                <a:gridCol w="533190"/>
                <a:gridCol w="5331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0" name="TextBox 49"/>
          <p:cNvSpPr txBox="1"/>
          <p:nvPr/>
        </p:nvSpPr>
        <p:spPr>
          <a:xfrm>
            <a:off x="9274791" y="248695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C</a:t>
            </a:r>
            <a:endParaRPr lang="en-IN" dirty="0"/>
          </a:p>
        </p:txBody>
      </p:sp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872579"/>
              </p:ext>
            </p:extLst>
          </p:nvPr>
        </p:nvGraphicFramePr>
        <p:xfrm>
          <a:off x="7108870" y="2882374"/>
          <a:ext cx="213276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190"/>
                <a:gridCol w="533190"/>
                <a:gridCol w="533190"/>
                <a:gridCol w="5331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2" name="TextBox 51"/>
          <p:cNvSpPr txBox="1"/>
          <p:nvPr/>
        </p:nvSpPr>
        <p:spPr>
          <a:xfrm>
            <a:off x="9303645" y="2874845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=B</a:t>
            </a:r>
            <a:endParaRPr lang="en-IN" dirty="0"/>
          </a:p>
        </p:txBody>
      </p:sp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955342"/>
              </p:ext>
            </p:extLst>
          </p:nvPr>
        </p:nvGraphicFramePr>
        <p:xfrm>
          <a:off x="7108870" y="3262505"/>
          <a:ext cx="213276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190"/>
                <a:gridCol w="533190"/>
                <a:gridCol w="533190"/>
                <a:gridCol w="5331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9273989" y="3253214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C</a:t>
            </a:r>
            <a:endParaRPr lang="en-IN" dirty="0"/>
          </a:p>
        </p:txBody>
      </p:sp>
      <p:sp>
        <p:nvSpPr>
          <p:cNvPr id="27" name="Rectangle 26"/>
          <p:cNvSpPr/>
          <p:nvPr/>
        </p:nvSpPr>
        <p:spPr>
          <a:xfrm>
            <a:off x="5101671" y="2144362"/>
            <a:ext cx="18870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/>
              <a:t>Right-shift </a:t>
            </a:r>
            <a:r>
              <a:rPr lang="en-US" sz="2000" dirty="0" smtClean="0"/>
              <a:t>B</a:t>
            </a:r>
            <a:endParaRPr lang="en-IN" sz="2000" dirty="0"/>
          </a:p>
        </p:txBody>
      </p:sp>
      <p:graphicFrame>
        <p:nvGraphicFramePr>
          <p:cNvPr id="71" name="Table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972496"/>
              </p:ext>
            </p:extLst>
          </p:nvPr>
        </p:nvGraphicFramePr>
        <p:xfrm>
          <a:off x="2608402" y="4050400"/>
          <a:ext cx="213276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190"/>
                <a:gridCol w="533190"/>
                <a:gridCol w="533190"/>
                <a:gridCol w="5331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2" name="Table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053044"/>
              </p:ext>
            </p:extLst>
          </p:nvPr>
        </p:nvGraphicFramePr>
        <p:xfrm>
          <a:off x="2608402" y="4422616"/>
          <a:ext cx="213276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190"/>
                <a:gridCol w="533190"/>
                <a:gridCol w="533190"/>
                <a:gridCol w="5331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3" name="TextBox 72"/>
          <p:cNvSpPr txBox="1"/>
          <p:nvPr/>
        </p:nvSpPr>
        <p:spPr>
          <a:xfrm>
            <a:off x="4783481" y="4437504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B</a:t>
            </a:r>
            <a:endParaRPr lang="en-IN" dirty="0"/>
          </a:p>
        </p:txBody>
      </p:sp>
      <p:graphicFrame>
        <p:nvGraphicFramePr>
          <p:cNvPr id="74" name="Table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793389"/>
              </p:ext>
            </p:extLst>
          </p:nvPr>
        </p:nvGraphicFramePr>
        <p:xfrm>
          <a:off x="2608402" y="4801373"/>
          <a:ext cx="213276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190"/>
                <a:gridCol w="533190"/>
                <a:gridCol w="533190"/>
                <a:gridCol w="5331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5" name="TextBox 74"/>
          <p:cNvSpPr txBox="1"/>
          <p:nvPr/>
        </p:nvSpPr>
        <p:spPr>
          <a:xfrm>
            <a:off x="4783481" y="4788647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C</a:t>
            </a:r>
            <a:endParaRPr lang="en-IN" dirty="0"/>
          </a:p>
        </p:txBody>
      </p:sp>
      <p:graphicFrame>
        <p:nvGraphicFramePr>
          <p:cNvPr id="76" name="Table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527817"/>
              </p:ext>
            </p:extLst>
          </p:nvPr>
        </p:nvGraphicFramePr>
        <p:xfrm>
          <a:off x="2608402" y="5180130"/>
          <a:ext cx="213276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190"/>
                <a:gridCol w="533190"/>
                <a:gridCol w="533190"/>
                <a:gridCol w="5331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7" name="TextBox 76"/>
          <p:cNvSpPr txBox="1"/>
          <p:nvPr/>
        </p:nvSpPr>
        <p:spPr>
          <a:xfrm>
            <a:off x="4783481" y="5139790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B</a:t>
            </a:r>
            <a:endParaRPr lang="en-IN" dirty="0"/>
          </a:p>
        </p:txBody>
      </p:sp>
      <p:graphicFrame>
        <p:nvGraphicFramePr>
          <p:cNvPr id="78" name="Table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48270"/>
              </p:ext>
            </p:extLst>
          </p:nvPr>
        </p:nvGraphicFramePr>
        <p:xfrm>
          <a:off x="7151189" y="4027182"/>
          <a:ext cx="213276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190"/>
                <a:gridCol w="533190"/>
                <a:gridCol w="533190"/>
                <a:gridCol w="5331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9" name="Table 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712090"/>
              </p:ext>
            </p:extLst>
          </p:nvPr>
        </p:nvGraphicFramePr>
        <p:xfrm>
          <a:off x="7151575" y="4392549"/>
          <a:ext cx="213276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190"/>
                <a:gridCol w="533190"/>
                <a:gridCol w="533190"/>
                <a:gridCol w="5331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0" name="TextBox 79"/>
          <p:cNvSpPr txBox="1"/>
          <p:nvPr/>
        </p:nvSpPr>
        <p:spPr>
          <a:xfrm>
            <a:off x="9317110" y="436272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D</a:t>
            </a:r>
            <a:endParaRPr lang="en-IN" dirty="0"/>
          </a:p>
        </p:txBody>
      </p:sp>
      <p:graphicFrame>
        <p:nvGraphicFramePr>
          <p:cNvPr id="81" name="Tab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925604"/>
              </p:ext>
            </p:extLst>
          </p:nvPr>
        </p:nvGraphicFramePr>
        <p:xfrm>
          <a:off x="7151189" y="4758151"/>
          <a:ext cx="213276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190"/>
                <a:gridCol w="533190"/>
                <a:gridCol w="533190"/>
                <a:gridCol w="5331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2" name="TextBox 81"/>
          <p:cNvSpPr txBox="1"/>
          <p:nvPr/>
        </p:nvSpPr>
        <p:spPr>
          <a:xfrm>
            <a:off x="9345964" y="4750622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=D</a:t>
            </a:r>
            <a:endParaRPr lang="en-IN" dirty="0"/>
          </a:p>
        </p:txBody>
      </p:sp>
      <p:sp>
        <p:nvSpPr>
          <p:cNvPr id="85" name="Rectangle 84"/>
          <p:cNvSpPr/>
          <p:nvPr/>
        </p:nvSpPr>
        <p:spPr>
          <a:xfrm>
            <a:off x="5143990" y="4020139"/>
            <a:ext cx="18934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/>
              <a:t>Right-shift </a:t>
            </a:r>
            <a:r>
              <a:rPr lang="en-US" sz="2000" dirty="0" smtClean="0"/>
              <a:t>D</a:t>
            </a:r>
            <a:endParaRPr lang="en-IN" sz="2000" dirty="0"/>
          </a:p>
        </p:txBody>
      </p:sp>
      <p:sp>
        <p:nvSpPr>
          <p:cNvPr id="86" name="Rectangle 85"/>
          <p:cNvSpPr/>
          <p:nvPr/>
        </p:nvSpPr>
        <p:spPr>
          <a:xfrm>
            <a:off x="131180" y="4027182"/>
            <a:ext cx="18934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/>
              <a:t>Right-shift C</a:t>
            </a:r>
            <a:endParaRPr lang="en-IN" sz="2000" dirty="0"/>
          </a:p>
        </p:txBody>
      </p:sp>
      <p:sp>
        <p:nvSpPr>
          <p:cNvPr id="87" name="TextBox 86"/>
          <p:cNvSpPr txBox="1"/>
          <p:nvPr/>
        </p:nvSpPr>
        <p:spPr>
          <a:xfrm>
            <a:off x="5446382" y="5471038"/>
            <a:ext cx="3870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code follows both: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Rule for Linearity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Rule </a:t>
            </a:r>
            <a:r>
              <a:rPr lang="en-US" dirty="0"/>
              <a:t>for </a:t>
            </a:r>
            <a:r>
              <a:rPr lang="en-US" dirty="0" smtClean="0"/>
              <a:t>Shifting</a:t>
            </a:r>
          </a:p>
          <a:p>
            <a:r>
              <a:rPr lang="en-US" dirty="0" smtClean="0"/>
              <a:t>Therefore, </a:t>
            </a:r>
            <a:r>
              <a:rPr lang="en-US" b="1" dirty="0" smtClean="0"/>
              <a:t>this is </a:t>
            </a:r>
            <a:r>
              <a:rPr lang="en-US" b="1" dirty="0" smtClean="0">
                <a:solidFill>
                  <a:srgbClr val="673BBA"/>
                </a:solidFill>
              </a:rPr>
              <a:t>cyclic code</a:t>
            </a:r>
          </a:p>
        </p:txBody>
      </p:sp>
    </p:spTree>
    <p:extLst>
      <p:ext uri="{BB962C8B-B14F-4D97-AF65-F5344CB8AC3E}">
        <p14:creationId xmlns:p14="http://schemas.microsoft.com/office/powerpoint/2010/main" val="355701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  <p:bldP spid="21" grpId="0"/>
      <p:bldP spid="37" grpId="0"/>
      <p:bldP spid="50" grpId="0"/>
      <p:bldP spid="52" grpId="0"/>
      <p:bldP spid="54" grpId="0"/>
      <p:bldP spid="27" grpId="0"/>
      <p:bldP spid="73" grpId="0"/>
      <p:bldP spid="75" grpId="0"/>
      <p:bldP spid="77" grpId="0"/>
      <p:bldP spid="80" grpId="0"/>
      <p:bldP spid="82" grpId="0"/>
      <p:bldP spid="85" grpId="0"/>
      <p:bldP spid="86" grpId="0"/>
      <p:bldP spid="8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Cyclic </a:t>
            </a:r>
            <a:r>
              <a:rPr lang="en-US" sz="3200" dirty="0" smtClean="0">
                <a:solidFill>
                  <a:schemeClr val="tx1"/>
                </a:solidFill>
              </a:rPr>
              <a:t>Code: </a:t>
            </a:r>
            <a:r>
              <a:rPr lang="en-US" dirty="0" smtClean="0"/>
              <a:t>Example 2(wrong example)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Sent = { </a:t>
            </a:r>
            <a:r>
              <a:rPr lang="en-US" dirty="0" smtClean="0">
                <a:solidFill>
                  <a:srgbClr val="C00000"/>
                </a:solidFill>
              </a:rPr>
              <a:t>0000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2060"/>
                </a:solidFill>
              </a:rPr>
              <a:t>0101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1010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B0F0"/>
                </a:solidFill>
              </a:rPr>
              <a:t>1111</a:t>
            </a:r>
            <a:r>
              <a:rPr lang="en-US" dirty="0" smtClean="0"/>
              <a:t> </a:t>
            </a:r>
            <a:r>
              <a:rPr lang="en-US" dirty="0"/>
              <a:t>} Data </a:t>
            </a:r>
            <a:r>
              <a:rPr lang="en-US" dirty="0" smtClean="0"/>
              <a:t>Received </a:t>
            </a:r>
            <a:r>
              <a:rPr lang="en-US" dirty="0"/>
              <a:t>= { </a:t>
            </a:r>
            <a:r>
              <a:rPr lang="en-US" dirty="0" smtClean="0">
                <a:solidFill>
                  <a:srgbClr val="C00000"/>
                </a:solidFill>
              </a:rPr>
              <a:t>000</a:t>
            </a:r>
            <a:r>
              <a:rPr lang="en-US" b="1" dirty="0" smtClean="0">
                <a:solidFill>
                  <a:srgbClr val="673BBA"/>
                </a:solidFill>
              </a:rPr>
              <a:t>1</a:t>
            </a:r>
            <a:r>
              <a:rPr lang="en-US" dirty="0" smtClean="0"/>
              <a:t>, </a:t>
            </a:r>
            <a:r>
              <a:rPr lang="en-US" dirty="0">
                <a:solidFill>
                  <a:srgbClr val="002060"/>
                </a:solidFill>
              </a:rPr>
              <a:t>0101</a:t>
            </a:r>
            <a:r>
              <a:rPr lang="en-US" dirty="0"/>
              <a:t>,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1010</a:t>
            </a:r>
            <a:r>
              <a:rPr lang="en-US" dirty="0"/>
              <a:t>, </a:t>
            </a:r>
            <a:r>
              <a:rPr lang="en-US" dirty="0">
                <a:solidFill>
                  <a:srgbClr val="00B0F0"/>
                </a:solidFill>
              </a:rPr>
              <a:t>1111</a:t>
            </a:r>
            <a:r>
              <a:rPr lang="en-US" dirty="0"/>
              <a:t> }</a:t>
            </a:r>
          </a:p>
          <a:p>
            <a:endParaRPr lang="en-US" dirty="0"/>
          </a:p>
          <a:p>
            <a:r>
              <a:rPr lang="en-US" dirty="0" smtClean="0"/>
              <a:t>Rule for Linearity:</a:t>
            </a:r>
          </a:p>
          <a:p>
            <a:pPr lvl="1"/>
            <a:r>
              <a:rPr lang="en-US" dirty="0" smtClean="0"/>
              <a:t>A</a:t>
            </a:r>
            <a:r>
              <a:rPr lang="en-IN" dirty="0" smtClean="0"/>
              <a:t>⊕B=C⊕D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IN" dirty="0" smtClean="0"/>
          </a:p>
          <a:p>
            <a:pPr lvl="1"/>
            <a:r>
              <a:rPr lang="en-US" dirty="0" smtClean="0"/>
              <a:t>A</a:t>
            </a:r>
            <a:r>
              <a:rPr lang="en-IN" dirty="0" smtClean="0"/>
              <a:t>⊕C=B⊕D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IN" dirty="0" smtClean="0"/>
          </a:p>
          <a:p>
            <a:pPr lvl="1"/>
            <a:r>
              <a:rPr lang="en-US" dirty="0" smtClean="0"/>
              <a:t>B</a:t>
            </a:r>
            <a:r>
              <a:rPr lang="en-IN" dirty="0" smtClean="0"/>
              <a:t>⊕C=A⊕D</a:t>
            </a:r>
            <a:endParaRPr lang="en-IN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035716" y="1187545"/>
            <a:ext cx="59167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72693" y="118754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A</a:t>
            </a:r>
            <a:endParaRPr lang="en-IN" dirty="0">
              <a:solidFill>
                <a:srgbClr val="C0000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793233" y="1189779"/>
            <a:ext cx="591670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30210" y="118977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B</a:t>
            </a:r>
            <a:endParaRPr lang="en-IN" dirty="0">
              <a:solidFill>
                <a:srgbClr val="002060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534137" y="1188718"/>
            <a:ext cx="591670" cy="0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71114" y="118871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C</a:t>
            </a:r>
            <a:endParaRPr lang="en-IN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4253160" y="1186918"/>
            <a:ext cx="59167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90137" y="118691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D</a:t>
            </a:r>
            <a:endParaRPr lang="en-IN" dirty="0">
              <a:solidFill>
                <a:srgbClr val="00B0F0"/>
              </a:solidFill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956573"/>
              </p:ext>
            </p:extLst>
          </p:nvPr>
        </p:nvGraphicFramePr>
        <p:xfrm>
          <a:off x="4573181" y="1566620"/>
          <a:ext cx="1626545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309"/>
                <a:gridCol w="325309"/>
                <a:gridCol w="325309"/>
                <a:gridCol w="325309"/>
                <a:gridCol w="325309"/>
              </a:tblGrid>
              <a:tr h="318911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IN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8911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⊕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8911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IN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5257842" y="1230675"/>
            <a:ext cx="673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</a:t>
            </a:r>
            <a:r>
              <a:rPr lang="en-IN" dirty="0"/>
              <a:t>⊕B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972456"/>
              </p:ext>
            </p:extLst>
          </p:nvPr>
        </p:nvGraphicFramePr>
        <p:xfrm>
          <a:off x="6195754" y="1566620"/>
          <a:ext cx="1626545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309"/>
                <a:gridCol w="325309"/>
                <a:gridCol w="325309"/>
                <a:gridCol w="325309"/>
                <a:gridCol w="325309"/>
              </a:tblGrid>
              <a:tr h="318911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8911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⊕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8911"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rgbClr val="673BBA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IN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IN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6880415" y="1230675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</a:t>
            </a:r>
            <a:r>
              <a:rPr lang="en-IN" dirty="0" smtClean="0"/>
              <a:t>⊕D</a:t>
            </a:r>
            <a:endParaRPr lang="en-IN" dirty="0"/>
          </a:p>
        </p:txBody>
      </p:sp>
      <p:sp>
        <p:nvSpPr>
          <p:cNvPr id="20" name="Rectangle 19"/>
          <p:cNvSpPr/>
          <p:nvPr/>
        </p:nvSpPr>
        <p:spPr>
          <a:xfrm>
            <a:off x="6195754" y="2346490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≠</a:t>
            </a:r>
            <a:endParaRPr lang="en-IN" b="1" dirty="0">
              <a:solidFill>
                <a:srgbClr val="FF0000"/>
              </a:solidFill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240436"/>
              </p:ext>
            </p:extLst>
          </p:nvPr>
        </p:nvGraphicFramePr>
        <p:xfrm>
          <a:off x="4573181" y="3188103"/>
          <a:ext cx="1626545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309"/>
                <a:gridCol w="325309"/>
                <a:gridCol w="325309"/>
                <a:gridCol w="325309"/>
                <a:gridCol w="325309"/>
              </a:tblGrid>
              <a:tr h="318911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IN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8911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⊕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8911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3" name="Rectangle 22"/>
          <p:cNvSpPr/>
          <p:nvPr/>
        </p:nvSpPr>
        <p:spPr>
          <a:xfrm>
            <a:off x="5257842" y="2852158"/>
            <a:ext cx="673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</a:t>
            </a:r>
            <a:r>
              <a:rPr lang="en-IN" dirty="0" smtClean="0"/>
              <a:t>⊕C</a:t>
            </a:r>
            <a:endParaRPr lang="en-IN" dirty="0"/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862671"/>
              </p:ext>
            </p:extLst>
          </p:nvPr>
        </p:nvGraphicFramePr>
        <p:xfrm>
          <a:off x="6195754" y="3188103"/>
          <a:ext cx="1626545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309"/>
                <a:gridCol w="325309"/>
                <a:gridCol w="325309"/>
                <a:gridCol w="325309"/>
                <a:gridCol w="325309"/>
              </a:tblGrid>
              <a:tr h="318911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8911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⊕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8911"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rgbClr val="673BBA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IN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IN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5" name="Rectangle 24"/>
          <p:cNvSpPr/>
          <p:nvPr/>
        </p:nvSpPr>
        <p:spPr>
          <a:xfrm>
            <a:off x="6880415" y="2852158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</a:t>
            </a:r>
            <a:r>
              <a:rPr lang="en-IN" dirty="0" smtClean="0"/>
              <a:t>⊕D</a:t>
            </a:r>
            <a:endParaRPr lang="en-IN" dirty="0"/>
          </a:p>
        </p:txBody>
      </p:sp>
      <p:sp>
        <p:nvSpPr>
          <p:cNvPr id="26" name="Rectangle 25"/>
          <p:cNvSpPr/>
          <p:nvPr/>
        </p:nvSpPr>
        <p:spPr>
          <a:xfrm>
            <a:off x="6195754" y="3916051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≠</a:t>
            </a:r>
            <a:endParaRPr lang="en-IN" b="1" dirty="0">
              <a:solidFill>
                <a:srgbClr val="FF0000"/>
              </a:solidFill>
            </a:endParaRP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080181"/>
              </p:ext>
            </p:extLst>
          </p:nvPr>
        </p:nvGraphicFramePr>
        <p:xfrm>
          <a:off x="4573181" y="4809586"/>
          <a:ext cx="1626545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309"/>
                <a:gridCol w="325309"/>
                <a:gridCol w="325309"/>
                <a:gridCol w="325309"/>
                <a:gridCol w="325309"/>
              </a:tblGrid>
              <a:tr h="318911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8911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⊕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8911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IN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IN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IN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IN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9" name="Rectangle 28"/>
          <p:cNvSpPr/>
          <p:nvPr/>
        </p:nvSpPr>
        <p:spPr>
          <a:xfrm>
            <a:off x="5257842" y="4473641"/>
            <a:ext cx="673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</a:t>
            </a:r>
            <a:r>
              <a:rPr lang="en-IN" dirty="0" smtClean="0"/>
              <a:t>⊕C</a:t>
            </a:r>
            <a:endParaRPr lang="en-IN" dirty="0"/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717268"/>
              </p:ext>
            </p:extLst>
          </p:nvPr>
        </p:nvGraphicFramePr>
        <p:xfrm>
          <a:off x="6195754" y="4809586"/>
          <a:ext cx="1626545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309"/>
                <a:gridCol w="325309"/>
                <a:gridCol w="325309"/>
                <a:gridCol w="325309"/>
                <a:gridCol w="325309"/>
              </a:tblGrid>
              <a:tr h="318911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IN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8911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⊕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8911"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rgbClr val="673BBA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N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1" name="Rectangle 30"/>
          <p:cNvSpPr/>
          <p:nvPr/>
        </p:nvSpPr>
        <p:spPr>
          <a:xfrm>
            <a:off x="6880415" y="4473641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</a:t>
            </a:r>
            <a:r>
              <a:rPr lang="en-IN" dirty="0" smtClean="0"/>
              <a:t>⊕D</a:t>
            </a:r>
            <a:endParaRPr lang="en-IN" dirty="0"/>
          </a:p>
        </p:txBody>
      </p:sp>
      <p:sp>
        <p:nvSpPr>
          <p:cNvPr id="32" name="Rectangle 31"/>
          <p:cNvSpPr/>
          <p:nvPr/>
        </p:nvSpPr>
        <p:spPr>
          <a:xfrm>
            <a:off x="6195754" y="5537534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≠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7988787" y="1320630"/>
            <a:ext cx="393700" cy="46761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8548975" y="3474059"/>
            <a:ext cx="333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73BBA"/>
                </a:solidFill>
              </a:rPr>
              <a:t>Therefore, the Code is </a:t>
            </a:r>
            <a:r>
              <a:rPr lang="en-US" b="1" dirty="0" smtClean="0">
                <a:solidFill>
                  <a:srgbClr val="FF0000"/>
                </a:solidFill>
              </a:rPr>
              <a:t>NOT </a:t>
            </a:r>
            <a:r>
              <a:rPr lang="en-US" b="1" dirty="0" smtClean="0">
                <a:solidFill>
                  <a:srgbClr val="673BBA"/>
                </a:solidFill>
              </a:rPr>
              <a:t>Linear</a:t>
            </a:r>
            <a:endParaRPr lang="en-IN" b="1" dirty="0">
              <a:solidFill>
                <a:srgbClr val="673B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85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5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  <p:bldP spid="15" grpId="0"/>
      <p:bldP spid="19" grpId="0"/>
      <p:bldP spid="20" grpId="0"/>
      <p:bldP spid="23" grpId="0"/>
      <p:bldP spid="25" grpId="0"/>
      <p:bldP spid="26" grpId="0"/>
      <p:bldP spid="29" grpId="0"/>
      <p:bldP spid="31" grpId="0"/>
      <p:bldP spid="32" grpId="0"/>
      <p:bldP spid="4" grpId="0" animBg="1"/>
      <p:bldP spid="5" grpId="0"/>
      <p:bldP spid="5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Cyclic </a:t>
            </a:r>
            <a:r>
              <a:rPr lang="en-US" sz="3200" dirty="0" smtClean="0">
                <a:solidFill>
                  <a:schemeClr val="tx1"/>
                </a:solidFill>
              </a:rPr>
              <a:t>Code: </a:t>
            </a:r>
            <a:r>
              <a:rPr lang="en-US" dirty="0" smtClean="0"/>
              <a:t>Example 2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= { </a:t>
            </a:r>
            <a:r>
              <a:rPr lang="en-US" dirty="0" smtClean="0">
                <a:solidFill>
                  <a:srgbClr val="C00000"/>
                </a:solidFill>
              </a:rPr>
              <a:t>0000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2060"/>
                </a:solidFill>
              </a:rPr>
              <a:t>0101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1010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B0F0"/>
                </a:solidFill>
              </a:rPr>
              <a:t>1111</a:t>
            </a:r>
            <a:r>
              <a:rPr lang="en-US" dirty="0" smtClean="0"/>
              <a:t> </a:t>
            </a:r>
            <a:r>
              <a:rPr lang="en-US" dirty="0"/>
              <a:t>} Data Received = { </a:t>
            </a:r>
            <a:r>
              <a:rPr lang="en-US" dirty="0">
                <a:solidFill>
                  <a:srgbClr val="C00000"/>
                </a:solidFill>
              </a:rPr>
              <a:t>000</a:t>
            </a:r>
            <a:r>
              <a:rPr lang="en-US" b="1" dirty="0">
                <a:solidFill>
                  <a:srgbClr val="673BBA"/>
                </a:solidFill>
              </a:rPr>
              <a:t>1</a:t>
            </a:r>
            <a:r>
              <a:rPr lang="en-US" dirty="0"/>
              <a:t>, </a:t>
            </a:r>
            <a:r>
              <a:rPr lang="en-US" dirty="0">
                <a:solidFill>
                  <a:srgbClr val="002060"/>
                </a:solidFill>
              </a:rPr>
              <a:t>0101</a:t>
            </a:r>
            <a:r>
              <a:rPr lang="en-US" dirty="0"/>
              <a:t>,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1010</a:t>
            </a:r>
            <a:r>
              <a:rPr lang="en-US" dirty="0"/>
              <a:t>, </a:t>
            </a:r>
            <a:r>
              <a:rPr lang="en-US" dirty="0">
                <a:solidFill>
                  <a:srgbClr val="00B0F0"/>
                </a:solidFill>
              </a:rPr>
              <a:t>1111</a:t>
            </a:r>
            <a:r>
              <a:rPr lang="en-US" dirty="0"/>
              <a:t> </a:t>
            </a:r>
            <a:r>
              <a:rPr lang="en-US" dirty="0" smtClean="0"/>
              <a:t>}</a:t>
            </a:r>
          </a:p>
          <a:p>
            <a:endParaRPr lang="en-US" dirty="0" smtClean="0"/>
          </a:p>
          <a:p>
            <a:r>
              <a:rPr lang="en-US" dirty="0" smtClean="0"/>
              <a:t>Rule for Shifting:</a:t>
            </a:r>
          </a:p>
          <a:p>
            <a:pPr marL="457200" lvl="1" indent="0">
              <a:buNone/>
            </a:pPr>
            <a:r>
              <a:rPr lang="en-US" dirty="0" smtClean="0"/>
              <a:t>Right-shift A</a:t>
            </a:r>
            <a:endParaRPr lang="en-IN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IN" dirty="0" smtClean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492624" y="1231302"/>
            <a:ext cx="59167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629601" y="123130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A</a:t>
            </a:r>
            <a:endParaRPr lang="en-IN" dirty="0">
              <a:solidFill>
                <a:srgbClr val="C0000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250141" y="1233536"/>
            <a:ext cx="591670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387118" y="123353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B</a:t>
            </a:r>
            <a:endParaRPr lang="en-IN" dirty="0">
              <a:solidFill>
                <a:srgbClr val="002060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991045" y="1232475"/>
            <a:ext cx="591670" cy="0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128022" y="123247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C</a:t>
            </a:r>
            <a:endParaRPr lang="en-IN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3710068" y="1230675"/>
            <a:ext cx="59167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47045" y="123067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D</a:t>
            </a:r>
            <a:endParaRPr lang="en-IN" dirty="0">
              <a:solidFill>
                <a:srgbClr val="00B0F0"/>
              </a:solidFill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472906"/>
              </p:ext>
            </p:extLst>
          </p:nvPr>
        </p:nvGraphicFramePr>
        <p:xfrm>
          <a:off x="2566083" y="2174623"/>
          <a:ext cx="213276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190"/>
                <a:gridCol w="533190"/>
                <a:gridCol w="533190"/>
                <a:gridCol w="5331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I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2566083" y="2546839"/>
          <a:ext cx="213276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190"/>
                <a:gridCol w="533190"/>
                <a:gridCol w="533190"/>
                <a:gridCol w="5331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741162" y="2561727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</a:t>
            </a:r>
            <a:r>
              <a:rPr lang="en-US" b="1" dirty="0" smtClean="0">
                <a:solidFill>
                  <a:srgbClr val="FF0000"/>
                </a:solidFill>
              </a:rPr>
              <a:t>X</a:t>
            </a:r>
            <a:endParaRPr lang="en-IN" b="1" dirty="0">
              <a:solidFill>
                <a:srgbClr val="FF0000"/>
              </a:solidFill>
            </a:endParaRPr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614775"/>
              </p:ext>
            </p:extLst>
          </p:nvPr>
        </p:nvGraphicFramePr>
        <p:xfrm>
          <a:off x="2566083" y="2925596"/>
          <a:ext cx="213276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190"/>
                <a:gridCol w="533190"/>
                <a:gridCol w="533190"/>
                <a:gridCol w="5331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4741162" y="2912870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</a:t>
            </a:r>
            <a:r>
              <a:rPr lang="en-US" b="1" dirty="0" smtClean="0">
                <a:solidFill>
                  <a:srgbClr val="FF0000"/>
                </a:solidFill>
              </a:rPr>
              <a:t>X</a:t>
            </a:r>
            <a:endParaRPr lang="en-IN" dirty="0"/>
          </a:p>
        </p:txBody>
      </p:sp>
      <p:graphicFrame>
        <p:nvGraphicFramePr>
          <p:cNvPr id="48" name="Table 47"/>
          <p:cNvGraphicFramePr>
            <a:graphicFrameLocks noGrp="1"/>
          </p:cNvGraphicFramePr>
          <p:nvPr/>
        </p:nvGraphicFramePr>
        <p:xfrm>
          <a:off x="7108870" y="2151405"/>
          <a:ext cx="213276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190"/>
                <a:gridCol w="533190"/>
                <a:gridCol w="533190"/>
                <a:gridCol w="5331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9" name="Table 48"/>
          <p:cNvGraphicFramePr>
            <a:graphicFrameLocks noGrp="1"/>
          </p:cNvGraphicFramePr>
          <p:nvPr/>
        </p:nvGraphicFramePr>
        <p:xfrm>
          <a:off x="7109256" y="2516772"/>
          <a:ext cx="213276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190"/>
                <a:gridCol w="533190"/>
                <a:gridCol w="533190"/>
                <a:gridCol w="5331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0" name="TextBox 49"/>
          <p:cNvSpPr txBox="1"/>
          <p:nvPr/>
        </p:nvSpPr>
        <p:spPr>
          <a:xfrm>
            <a:off x="9274791" y="248695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C</a:t>
            </a:r>
            <a:endParaRPr lang="en-IN" dirty="0"/>
          </a:p>
        </p:txBody>
      </p:sp>
      <p:graphicFrame>
        <p:nvGraphicFramePr>
          <p:cNvPr id="51" name="Table 50"/>
          <p:cNvGraphicFramePr>
            <a:graphicFrameLocks noGrp="1"/>
          </p:cNvGraphicFramePr>
          <p:nvPr/>
        </p:nvGraphicFramePr>
        <p:xfrm>
          <a:off x="7108870" y="2882374"/>
          <a:ext cx="213276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190"/>
                <a:gridCol w="533190"/>
                <a:gridCol w="533190"/>
                <a:gridCol w="5331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2" name="TextBox 51"/>
          <p:cNvSpPr txBox="1"/>
          <p:nvPr/>
        </p:nvSpPr>
        <p:spPr>
          <a:xfrm>
            <a:off x="9303645" y="2874845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=B</a:t>
            </a:r>
            <a:endParaRPr lang="en-IN" dirty="0"/>
          </a:p>
        </p:txBody>
      </p:sp>
      <p:graphicFrame>
        <p:nvGraphicFramePr>
          <p:cNvPr id="53" name="Table 52"/>
          <p:cNvGraphicFramePr>
            <a:graphicFrameLocks noGrp="1"/>
          </p:cNvGraphicFramePr>
          <p:nvPr/>
        </p:nvGraphicFramePr>
        <p:xfrm>
          <a:off x="7108870" y="3262505"/>
          <a:ext cx="213276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190"/>
                <a:gridCol w="533190"/>
                <a:gridCol w="533190"/>
                <a:gridCol w="5331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9273989" y="3253214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C</a:t>
            </a:r>
            <a:endParaRPr lang="en-IN" dirty="0"/>
          </a:p>
        </p:txBody>
      </p:sp>
      <p:sp>
        <p:nvSpPr>
          <p:cNvPr id="27" name="Rectangle 26"/>
          <p:cNvSpPr/>
          <p:nvPr/>
        </p:nvSpPr>
        <p:spPr>
          <a:xfrm>
            <a:off x="5101671" y="2144362"/>
            <a:ext cx="18870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/>
              <a:t>Right-shift </a:t>
            </a:r>
            <a:r>
              <a:rPr lang="en-US" sz="2000" dirty="0" smtClean="0"/>
              <a:t>B</a:t>
            </a:r>
            <a:endParaRPr lang="en-IN" sz="2000" dirty="0"/>
          </a:p>
        </p:txBody>
      </p:sp>
      <p:graphicFrame>
        <p:nvGraphicFramePr>
          <p:cNvPr id="71" name="Table 70"/>
          <p:cNvGraphicFramePr>
            <a:graphicFrameLocks noGrp="1"/>
          </p:cNvGraphicFramePr>
          <p:nvPr/>
        </p:nvGraphicFramePr>
        <p:xfrm>
          <a:off x="2608402" y="4050400"/>
          <a:ext cx="213276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190"/>
                <a:gridCol w="533190"/>
                <a:gridCol w="533190"/>
                <a:gridCol w="5331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2" name="Table 71"/>
          <p:cNvGraphicFramePr>
            <a:graphicFrameLocks noGrp="1"/>
          </p:cNvGraphicFramePr>
          <p:nvPr/>
        </p:nvGraphicFramePr>
        <p:xfrm>
          <a:off x="2608402" y="4422616"/>
          <a:ext cx="213276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190"/>
                <a:gridCol w="533190"/>
                <a:gridCol w="533190"/>
                <a:gridCol w="5331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3" name="TextBox 72"/>
          <p:cNvSpPr txBox="1"/>
          <p:nvPr/>
        </p:nvSpPr>
        <p:spPr>
          <a:xfrm>
            <a:off x="4783481" y="4437504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B</a:t>
            </a:r>
            <a:endParaRPr lang="en-IN" dirty="0"/>
          </a:p>
        </p:txBody>
      </p:sp>
      <p:graphicFrame>
        <p:nvGraphicFramePr>
          <p:cNvPr id="74" name="Table 73"/>
          <p:cNvGraphicFramePr>
            <a:graphicFrameLocks noGrp="1"/>
          </p:cNvGraphicFramePr>
          <p:nvPr/>
        </p:nvGraphicFramePr>
        <p:xfrm>
          <a:off x="2608402" y="4801373"/>
          <a:ext cx="213276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190"/>
                <a:gridCol w="533190"/>
                <a:gridCol w="533190"/>
                <a:gridCol w="5331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5" name="TextBox 74"/>
          <p:cNvSpPr txBox="1"/>
          <p:nvPr/>
        </p:nvSpPr>
        <p:spPr>
          <a:xfrm>
            <a:off x="4783481" y="4788647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C</a:t>
            </a:r>
            <a:endParaRPr lang="en-IN" dirty="0"/>
          </a:p>
        </p:txBody>
      </p:sp>
      <p:graphicFrame>
        <p:nvGraphicFramePr>
          <p:cNvPr id="76" name="Table 75"/>
          <p:cNvGraphicFramePr>
            <a:graphicFrameLocks noGrp="1"/>
          </p:cNvGraphicFramePr>
          <p:nvPr/>
        </p:nvGraphicFramePr>
        <p:xfrm>
          <a:off x="2608402" y="5180130"/>
          <a:ext cx="213276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190"/>
                <a:gridCol w="533190"/>
                <a:gridCol w="533190"/>
                <a:gridCol w="5331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7" name="TextBox 76"/>
          <p:cNvSpPr txBox="1"/>
          <p:nvPr/>
        </p:nvSpPr>
        <p:spPr>
          <a:xfrm>
            <a:off x="4783481" y="5139790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B</a:t>
            </a:r>
            <a:endParaRPr lang="en-IN" dirty="0"/>
          </a:p>
        </p:txBody>
      </p:sp>
      <p:graphicFrame>
        <p:nvGraphicFramePr>
          <p:cNvPr id="78" name="Table 77"/>
          <p:cNvGraphicFramePr>
            <a:graphicFrameLocks noGrp="1"/>
          </p:cNvGraphicFramePr>
          <p:nvPr/>
        </p:nvGraphicFramePr>
        <p:xfrm>
          <a:off x="7151189" y="4027182"/>
          <a:ext cx="213276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190"/>
                <a:gridCol w="533190"/>
                <a:gridCol w="533190"/>
                <a:gridCol w="5331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9" name="Table 78"/>
          <p:cNvGraphicFramePr>
            <a:graphicFrameLocks noGrp="1"/>
          </p:cNvGraphicFramePr>
          <p:nvPr/>
        </p:nvGraphicFramePr>
        <p:xfrm>
          <a:off x="7151575" y="4392549"/>
          <a:ext cx="213276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190"/>
                <a:gridCol w="533190"/>
                <a:gridCol w="533190"/>
                <a:gridCol w="5331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0" name="TextBox 79"/>
          <p:cNvSpPr txBox="1"/>
          <p:nvPr/>
        </p:nvSpPr>
        <p:spPr>
          <a:xfrm>
            <a:off x="9317110" y="436272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D</a:t>
            </a:r>
            <a:endParaRPr lang="en-IN" dirty="0"/>
          </a:p>
        </p:txBody>
      </p:sp>
      <p:graphicFrame>
        <p:nvGraphicFramePr>
          <p:cNvPr id="81" name="Table 80"/>
          <p:cNvGraphicFramePr>
            <a:graphicFrameLocks noGrp="1"/>
          </p:cNvGraphicFramePr>
          <p:nvPr/>
        </p:nvGraphicFramePr>
        <p:xfrm>
          <a:off x="7151189" y="4758151"/>
          <a:ext cx="213276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190"/>
                <a:gridCol w="533190"/>
                <a:gridCol w="533190"/>
                <a:gridCol w="5331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2" name="TextBox 81"/>
          <p:cNvSpPr txBox="1"/>
          <p:nvPr/>
        </p:nvSpPr>
        <p:spPr>
          <a:xfrm>
            <a:off x="9345964" y="4750622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=D</a:t>
            </a:r>
            <a:endParaRPr lang="en-IN" dirty="0"/>
          </a:p>
        </p:txBody>
      </p:sp>
      <p:sp>
        <p:nvSpPr>
          <p:cNvPr id="85" name="Rectangle 84"/>
          <p:cNvSpPr/>
          <p:nvPr/>
        </p:nvSpPr>
        <p:spPr>
          <a:xfrm>
            <a:off x="5143990" y="4020139"/>
            <a:ext cx="18934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/>
              <a:t>Right-shift </a:t>
            </a:r>
            <a:r>
              <a:rPr lang="en-US" sz="2000" dirty="0" smtClean="0"/>
              <a:t>D</a:t>
            </a:r>
            <a:endParaRPr lang="en-IN" sz="2000" dirty="0"/>
          </a:p>
        </p:txBody>
      </p:sp>
      <p:sp>
        <p:nvSpPr>
          <p:cNvPr id="86" name="Rectangle 85"/>
          <p:cNvSpPr/>
          <p:nvPr/>
        </p:nvSpPr>
        <p:spPr>
          <a:xfrm>
            <a:off x="131180" y="4027182"/>
            <a:ext cx="18934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/>
              <a:t>Right-shift C</a:t>
            </a:r>
            <a:endParaRPr lang="en-IN" sz="2000" dirty="0"/>
          </a:p>
        </p:txBody>
      </p:sp>
      <p:sp>
        <p:nvSpPr>
          <p:cNvPr id="87" name="TextBox 86"/>
          <p:cNvSpPr txBox="1"/>
          <p:nvPr/>
        </p:nvSpPr>
        <p:spPr>
          <a:xfrm>
            <a:off x="5263099" y="5624236"/>
            <a:ext cx="3870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Therefore, from both the property we can conclude that 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Error is present in Block -A</a:t>
            </a:r>
          </a:p>
        </p:txBody>
      </p:sp>
    </p:spTree>
    <p:extLst>
      <p:ext uri="{BB962C8B-B14F-4D97-AF65-F5344CB8AC3E}">
        <p14:creationId xmlns:p14="http://schemas.microsoft.com/office/powerpoint/2010/main" val="91206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  <p:bldP spid="21" grpId="0"/>
      <p:bldP spid="37" grpId="0"/>
      <p:bldP spid="50" grpId="0"/>
      <p:bldP spid="52" grpId="0"/>
      <p:bldP spid="54" grpId="0"/>
      <p:bldP spid="27" grpId="0"/>
      <p:bldP spid="73" grpId="0"/>
      <p:bldP spid="75" grpId="0"/>
      <p:bldP spid="77" grpId="0"/>
      <p:bldP spid="80" grpId="0"/>
      <p:bldP spid="82" grpId="0"/>
      <p:bldP spid="85" grpId="0"/>
      <p:bldP spid="86" grpId="0"/>
      <p:bldP spid="8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of Cyclic code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 </a:t>
            </a:r>
            <a:r>
              <a:rPr lang="en-IN" b="1" dirty="0"/>
              <a:t>cyclic codes</a:t>
            </a:r>
            <a:r>
              <a:rPr lang="en-IN" dirty="0"/>
              <a:t> have a very good performance in detecting </a:t>
            </a:r>
            <a:endParaRPr lang="en-IN" dirty="0" smtClean="0"/>
          </a:p>
          <a:p>
            <a:pPr lvl="1"/>
            <a:r>
              <a:rPr lang="en-IN" dirty="0" smtClean="0"/>
              <a:t>single-bit errors</a:t>
            </a:r>
          </a:p>
          <a:p>
            <a:pPr lvl="1"/>
            <a:r>
              <a:rPr lang="en-IN" dirty="0" smtClean="0"/>
              <a:t>double errors</a:t>
            </a:r>
          </a:p>
          <a:p>
            <a:pPr lvl="1"/>
            <a:r>
              <a:rPr lang="en-IN" dirty="0" smtClean="0"/>
              <a:t>odd </a:t>
            </a:r>
            <a:r>
              <a:rPr lang="en-IN" dirty="0"/>
              <a:t>number of </a:t>
            </a:r>
            <a:r>
              <a:rPr lang="en-IN" dirty="0" smtClean="0"/>
              <a:t>errors</a:t>
            </a:r>
          </a:p>
          <a:p>
            <a:pPr lvl="1"/>
            <a:r>
              <a:rPr lang="en-IN" dirty="0" smtClean="0"/>
              <a:t>burst errors</a:t>
            </a:r>
          </a:p>
          <a:p>
            <a:r>
              <a:rPr lang="en-IN" dirty="0" smtClean="0"/>
              <a:t>They </a:t>
            </a:r>
            <a:r>
              <a:rPr lang="en-IN" dirty="0"/>
              <a:t>can easily be implemented in hardware and software. </a:t>
            </a:r>
            <a:endParaRPr lang="en-IN" dirty="0" smtClean="0"/>
          </a:p>
          <a:p>
            <a:r>
              <a:rPr lang="en-IN" dirty="0" smtClean="0"/>
              <a:t>They </a:t>
            </a:r>
            <a:r>
              <a:rPr lang="en-IN" dirty="0"/>
              <a:t>are especially fast when implemented in hardware.</a:t>
            </a:r>
          </a:p>
        </p:txBody>
      </p:sp>
    </p:spTree>
    <p:extLst>
      <p:ext uri="{BB962C8B-B14F-4D97-AF65-F5344CB8AC3E}">
        <p14:creationId xmlns:p14="http://schemas.microsoft.com/office/powerpoint/2010/main" val="76850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Block Error Correction Codes</a:t>
            </a:r>
          </a:p>
        </p:txBody>
      </p:sp>
      <p:sp>
        <p:nvSpPr>
          <p:cNvPr id="4" name="Rectangle 3"/>
          <p:cNvSpPr/>
          <p:nvPr/>
        </p:nvSpPr>
        <p:spPr>
          <a:xfrm>
            <a:off x="4545106" y="914400"/>
            <a:ext cx="2151529" cy="995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Error Detection </a:t>
            </a:r>
          </a:p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and Correction</a:t>
            </a:r>
          </a:p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codes</a:t>
            </a:r>
            <a:endParaRPr lang="en-IN" sz="20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01907" y="2568388"/>
            <a:ext cx="3227294" cy="7171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FEC</a:t>
            </a:r>
          </a:p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(Forward Error Correction)</a:t>
            </a:r>
            <a:endParaRPr lang="en-IN" sz="2000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12860" y="2568388"/>
            <a:ext cx="3227294" cy="7171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BEC</a:t>
            </a:r>
          </a:p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(Backward Error Correction)</a:t>
            </a:r>
            <a:endParaRPr lang="en-IN" sz="2000" b="1" dirty="0">
              <a:solidFill>
                <a:schemeClr val="tx1"/>
              </a:solidFill>
            </a:endParaRPr>
          </a:p>
        </p:txBody>
      </p:sp>
      <p:cxnSp>
        <p:nvCxnSpPr>
          <p:cNvPr id="10" name="Elbow Connector 9"/>
          <p:cNvCxnSpPr>
            <a:stCxn id="4" idx="2"/>
            <a:endCxn id="5" idx="0"/>
          </p:cNvCxnSpPr>
          <p:nvPr/>
        </p:nvCxnSpPr>
        <p:spPr>
          <a:xfrm rot="5400000">
            <a:off x="4188760" y="1136277"/>
            <a:ext cx="658906" cy="220531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4" idx="2"/>
            <a:endCxn id="6" idx="0"/>
          </p:cNvCxnSpPr>
          <p:nvPr/>
        </p:nvCxnSpPr>
        <p:spPr>
          <a:xfrm rot="16200000" flipH="1">
            <a:off x="6544236" y="986117"/>
            <a:ext cx="658906" cy="250563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275749" y="3944294"/>
            <a:ext cx="2060157" cy="7171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Block Error Codes</a:t>
            </a:r>
            <a:endParaRPr lang="en-IN" sz="2000" b="1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99122" y="3944294"/>
            <a:ext cx="2060157" cy="7171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Convolution Codes</a:t>
            </a:r>
            <a:endParaRPr lang="en-IN" sz="2000" b="1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163491" y="3879129"/>
            <a:ext cx="1926031" cy="10928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ARQ</a:t>
            </a:r>
          </a:p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(Automatic Repeat Request)</a:t>
            </a:r>
            <a:endParaRPr lang="en-IN" sz="2000" b="1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275749" y="4818183"/>
            <a:ext cx="2594247" cy="1424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Hamming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Cyclic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BCH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Reed Solomon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Block Interleaving</a:t>
            </a:r>
            <a:endParaRPr lang="en-IN" sz="2000" dirty="0">
              <a:solidFill>
                <a:schemeClr val="tx1"/>
              </a:solidFill>
            </a:endParaRPr>
          </a:p>
        </p:txBody>
      </p:sp>
      <p:cxnSp>
        <p:nvCxnSpPr>
          <p:cNvPr id="25" name="Elbow Connector 24"/>
          <p:cNvCxnSpPr>
            <a:stCxn id="5" idx="2"/>
            <a:endCxn id="17" idx="0"/>
          </p:cNvCxnSpPr>
          <p:nvPr/>
        </p:nvCxnSpPr>
        <p:spPr>
          <a:xfrm rot="5400000">
            <a:off x="2531326" y="3060066"/>
            <a:ext cx="658730" cy="110972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5" idx="2"/>
            <a:endCxn id="18" idx="0"/>
          </p:cNvCxnSpPr>
          <p:nvPr/>
        </p:nvCxnSpPr>
        <p:spPr>
          <a:xfrm rot="16200000" flipH="1">
            <a:off x="3893012" y="2808105"/>
            <a:ext cx="658730" cy="161364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6" idx="2"/>
            <a:endCxn id="19" idx="0"/>
          </p:cNvCxnSpPr>
          <p:nvPr/>
        </p:nvCxnSpPr>
        <p:spPr>
          <a:xfrm>
            <a:off x="8126507" y="3285564"/>
            <a:ext cx="0" cy="5935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27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BCH Codes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477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BCH Codes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BCH codes are named after the inventors </a:t>
            </a:r>
            <a:r>
              <a:rPr lang="en-IN" b="1" dirty="0"/>
              <a:t>B</a:t>
            </a:r>
            <a:r>
              <a:rPr lang="en-IN" dirty="0"/>
              <a:t>ose, </a:t>
            </a:r>
            <a:r>
              <a:rPr lang="en-IN" b="1" dirty="0" err="1"/>
              <a:t>C</a:t>
            </a:r>
            <a:r>
              <a:rPr lang="en-IN" dirty="0" err="1"/>
              <a:t>haudari</a:t>
            </a:r>
            <a:r>
              <a:rPr lang="en-IN" dirty="0"/>
              <a:t> and </a:t>
            </a:r>
            <a:r>
              <a:rPr lang="en-IN" b="1" dirty="0" err="1"/>
              <a:t>H</a:t>
            </a:r>
            <a:r>
              <a:rPr lang="en-IN" dirty="0" err="1"/>
              <a:t>ocquenghem</a:t>
            </a:r>
            <a:r>
              <a:rPr lang="en-IN" dirty="0"/>
              <a:t>. </a:t>
            </a:r>
            <a:endParaRPr lang="en-IN" dirty="0" smtClean="0"/>
          </a:p>
          <a:p>
            <a:r>
              <a:rPr lang="en-US" dirty="0" smtClean="0">
                <a:solidFill>
                  <a:srgbClr val="673BBA"/>
                </a:solidFill>
              </a:rPr>
              <a:t>Subset</a:t>
            </a:r>
            <a:r>
              <a:rPr lang="en-US" dirty="0" smtClean="0"/>
              <a:t> of cyclic code</a:t>
            </a:r>
            <a:endParaRPr lang="en-IN" dirty="0" smtClean="0"/>
          </a:p>
          <a:p>
            <a:r>
              <a:rPr lang="en-IN" dirty="0" smtClean="0"/>
              <a:t>During </a:t>
            </a:r>
            <a:r>
              <a:rPr lang="en-IN" dirty="0"/>
              <a:t>the BCH code design, there is </a:t>
            </a:r>
            <a:r>
              <a:rPr lang="en-IN" dirty="0">
                <a:solidFill>
                  <a:srgbClr val="673BBA"/>
                </a:solidFill>
              </a:rPr>
              <a:t>control</a:t>
            </a:r>
            <a:r>
              <a:rPr lang="en-IN" dirty="0"/>
              <a:t> on the number of symbols to be </a:t>
            </a:r>
            <a:r>
              <a:rPr lang="en-IN" dirty="0">
                <a:solidFill>
                  <a:srgbClr val="673BBA"/>
                </a:solidFill>
              </a:rPr>
              <a:t>corrected</a:t>
            </a:r>
            <a:r>
              <a:rPr lang="en-IN" dirty="0"/>
              <a:t> and hence </a:t>
            </a:r>
            <a:r>
              <a:rPr lang="en-IN" dirty="0">
                <a:solidFill>
                  <a:srgbClr val="673BBA"/>
                </a:solidFill>
              </a:rPr>
              <a:t>multiple bit correction </a:t>
            </a:r>
            <a:r>
              <a:rPr lang="en-IN" dirty="0"/>
              <a:t>is possible. </a:t>
            </a:r>
            <a:endParaRPr lang="en-IN" dirty="0" smtClean="0"/>
          </a:p>
          <a:p>
            <a:r>
              <a:rPr lang="en-IN" dirty="0" smtClean="0"/>
              <a:t>BCH </a:t>
            </a:r>
            <a:r>
              <a:rPr lang="en-IN" dirty="0"/>
              <a:t>codes is a </a:t>
            </a:r>
            <a:r>
              <a:rPr lang="en-IN" dirty="0">
                <a:solidFill>
                  <a:srgbClr val="673BBA"/>
                </a:solidFill>
              </a:rPr>
              <a:t>powerful technique </a:t>
            </a:r>
            <a:r>
              <a:rPr lang="en-IN" dirty="0"/>
              <a:t>in error correcting codes.</a:t>
            </a:r>
          </a:p>
          <a:p>
            <a:r>
              <a:rPr lang="en-IN" dirty="0"/>
              <a:t>For any positive integers </a:t>
            </a:r>
            <a:r>
              <a:rPr lang="en-IN" b="1" dirty="0"/>
              <a:t>m ≥ 3</a:t>
            </a:r>
            <a:r>
              <a:rPr lang="en-IN" dirty="0"/>
              <a:t> and </a:t>
            </a:r>
            <a:r>
              <a:rPr lang="en-IN" b="1" dirty="0"/>
              <a:t>t &lt; 2</a:t>
            </a:r>
            <a:r>
              <a:rPr lang="en-IN" b="1" baseline="30000" dirty="0"/>
              <a:t>m-1</a:t>
            </a:r>
            <a:r>
              <a:rPr lang="en-IN" dirty="0"/>
              <a:t> there exists a </a:t>
            </a:r>
            <a:r>
              <a:rPr lang="en-IN" dirty="0">
                <a:solidFill>
                  <a:srgbClr val="673BBA"/>
                </a:solidFill>
              </a:rPr>
              <a:t>BCH binary code</a:t>
            </a:r>
            <a:r>
              <a:rPr lang="en-IN" dirty="0"/>
              <a:t>. </a:t>
            </a:r>
            <a:endParaRPr lang="en-IN" dirty="0" smtClean="0"/>
          </a:p>
          <a:p>
            <a:r>
              <a:rPr lang="en-IN" dirty="0" smtClean="0"/>
              <a:t>Following </a:t>
            </a:r>
            <a:r>
              <a:rPr lang="en-IN" dirty="0"/>
              <a:t>are the parameters of </a:t>
            </a:r>
            <a:r>
              <a:rPr lang="en-IN" dirty="0" smtClean="0"/>
              <a:t>BCH code:</a:t>
            </a:r>
            <a:endParaRPr lang="en-IN" dirty="0"/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Block length </a:t>
            </a:r>
            <a:r>
              <a:rPr lang="en-IN" b="1" dirty="0"/>
              <a:t>n = </a:t>
            </a:r>
            <a:r>
              <a:rPr lang="en-IN" b="1" dirty="0" smtClean="0"/>
              <a:t>2</a:t>
            </a:r>
            <a:r>
              <a:rPr lang="en-IN" b="1" baseline="30000" dirty="0" smtClean="0"/>
              <a:t>m</a:t>
            </a:r>
            <a:r>
              <a:rPr lang="en-IN" b="1" dirty="0" smtClean="0"/>
              <a:t>-1 </a:t>
            </a:r>
            <a:r>
              <a:rPr lang="en-IN" i="1" dirty="0" smtClean="0"/>
              <a:t>(where m is any positive integer </a:t>
            </a:r>
            <a:r>
              <a:rPr lang="en-IN" i="1" dirty="0"/>
              <a:t>and m ≥ </a:t>
            </a:r>
            <a:r>
              <a:rPr lang="en-IN" i="1" dirty="0" smtClean="0"/>
              <a:t>3)</a:t>
            </a:r>
            <a:endParaRPr lang="en-IN" i="1" dirty="0"/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Number of </a:t>
            </a:r>
            <a:r>
              <a:rPr lang="en-IN" dirty="0" smtClean="0"/>
              <a:t>message bits: </a:t>
            </a:r>
            <a:r>
              <a:rPr lang="en-IN" b="1" dirty="0" smtClean="0"/>
              <a:t>k ≥ n-</a:t>
            </a:r>
            <a:r>
              <a:rPr lang="en-IN" b="1" dirty="0" err="1" smtClean="0"/>
              <a:t>mt</a:t>
            </a:r>
            <a:r>
              <a:rPr lang="en-IN" b="1" dirty="0" smtClean="0"/>
              <a:t> </a:t>
            </a:r>
            <a:r>
              <a:rPr lang="en-IN" i="1" dirty="0" smtClean="0"/>
              <a:t>(t is no. of bits a BCH code can detect and correct error)</a:t>
            </a:r>
            <a:endParaRPr lang="en-IN" i="1" dirty="0"/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Minimum distance </a:t>
            </a:r>
            <a:r>
              <a:rPr lang="en-IN" b="1" dirty="0" err="1"/>
              <a:t>d</a:t>
            </a:r>
            <a:r>
              <a:rPr lang="en-IN" b="1" baseline="-25000" dirty="0" err="1"/>
              <a:t>min</a:t>
            </a:r>
            <a:r>
              <a:rPr lang="en-IN" b="1" dirty="0"/>
              <a:t> ≥ 2t + 1</a:t>
            </a:r>
            <a:endParaRPr lang="en-IN" dirty="0"/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This code can be called as </a:t>
            </a:r>
            <a:r>
              <a:rPr lang="en-IN" b="1" dirty="0"/>
              <a:t>t-error-correcting BCH </a:t>
            </a:r>
            <a:r>
              <a:rPr lang="en-IN" b="1" dirty="0" smtClean="0"/>
              <a:t>code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28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BCH Codes</a:t>
            </a:r>
            <a:endParaRPr lang="en-IN" dirty="0"/>
          </a:p>
        </p:txBody>
      </p:sp>
      <p:pic>
        <p:nvPicPr>
          <p:cNvPr id="1026" name="Picture 2" descr="BCH Cod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7" t="33176" r="9843" b="26381"/>
          <a:stretch/>
        </p:blipFill>
        <p:spPr bwMode="auto">
          <a:xfrm>
            <a:off x="147918" y="1129553"/>
            <a:ext cx="6965156" cy="260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52791"/>
              </p:ext>
            </p:extLst>
          </p:nvPr>
        </p:nvGraphicFramePr>
        <p:xfrm>
          <a:off x="7031130" y="1131459"/>
          <a:ext cx="4284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84000"/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Polynomial P(X)</a:t>
                      </a:r>
                      <a:endParaRPr lang="en-IN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048380"/>
              </p:ext>
            </p:extLst>
          </p:nvPr>
        </p:nvGraphicFramePr>
        <p:xfrm>
          <a:off x="7031130" y="1502952"/>
          <a:ext cx="4284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84000"/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X</a:t>
                      </a:r>
                      <a:r>
                        <a:rPr lang="en-US" b="0" baseline="30000" dirty="0" smtClean="0"/>
                        <a:t>3</a:t>
                      </a:r>
                      <a:r>
                        <a:rPr lang="en-US" b="0" dirty="0" smtClean="0"/>
                        <a:t>+X+1</a:t>
                      </a:r>
                      <a:endParaRPr lang="en-IN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298668"/>
              </p:ext>
            </p:extLst>
          </p:nvPr>
        </p:nvGraphicFramePr>
        <p:xfrm>
          <a:off x="7031130" y="1874445"/>
          <a:ext cx="4284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84000"/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X</a:t>
                      </a:r>
                      <a:r>
                        <a:rPr lang="en-US" b="0" baseline="30000" dirty="0" smtClean="0"/>
                        <a:t>4</a:t>
                      </a:r>
                      <a:r>
                        <a:rPr lang="en-US" b="0" dirty="0" smtClean="0"/>
                        <a:t>+X+1</a:t>
                      </a:r>
                      <a:endParaRPr lang="en-IN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143168"/>
              </p:ext>
            </p:extLst>
          </p:nvPr>
        </p:nvGraphicFramePr>
        <p:xfrm>
          <a:off x="7031130" y="2245938"/>
          <a:ext cx="4284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84000"/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X</a:t>
                      </a:r>
                      <a:r>
                        <a:rPr lang="en-US" b="0" baseline="30000" dirty="0" smtClean="0"/>
                        <a:t>8</a:t>
                      </a:r>
                      <a:r>
                        <a:rPr lang="en-US" b="0" dirty="0" smtClean="0"/>
                        <a:t>+X</a:t>
                      </a:r>
                      <a:r>
                        <a:rPr lang="en-US" b="0" baseline="30000" dirty="0" smtClean="0"/>
                        <a:t>7</a:t>
                      </a:r>
                      <a:r>
                        <a:rPr lang="en-US" b="0" dirty="0" smtClean="0"/>
                        <a:t>+X</a:t>
                      </a:r>
                      <a:r>
                        <a:rPr lang="en-US" b="0" baseline="30000" dirty="0" smtClean="0"/>
                        <a:t>6</a:t>
                      </a:r>
                      <a:r>
                        <a:rPr lang="en-US" b="0" dirty="0" smtClean="0"/>
                        <a:t>+X</a:t>
                      </a:r>
                      <a:r>
                        <a:rPr lang="en-US" b="0" baseline="30000" dirty="0" smtClean="0"/>
                        <a:t>4</a:t>
                      </a:r>
                      <a:r>
                        <a:rPr lang="en-US" b="0" dirty="0" smtClean="0"/>
                        <a:t>+1</a:t>
                      </a:r>
                      <a:endParaRPr lang="en-IN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385593"/>
              </p:ext>
            </p:extLst>
          </p:nvPr>
        </p:nvGraphicFramePr>
        <p:xfrm>
          <a:off x="7031130" y="2617431"/>
          <a:ext cx="4284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84000"/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X</a:t>
                      </a:r>
                      <a:r>
                        <a:rPr lang="en-US" b="0" baseline="30000" dirty="0" smtClean="0"/>
                        <a:t>10</a:t>
                      </a:r>
                      <a:r>
                        <a:rPr lang="en-US" b="0" dirty="0" smtClean="0"/>
                        <a:t>+X</a:t>
                      </a:r>
                      <a:r>
                        <a:rPr lang="en-US" b="0" baseline="30000" dirty="0" smtClean="0"/>
                        <a:t>8</a:t>
                      </a:r>
                      <a:r>
                        <a:rPr lang="en-US" b="0" dirty="0" smtClean="0"/>
                        <a:t>+X</a:t>
                      </a:r>
                      <a:r>
                        <a:rPr lang="en-US" b="0" baseline="30000" dirty="0" smtClean="0"/>
                        <a:t>5</a:t>
                      </a:r>
                      <a:r>
                        <a:rPr lang="en-US" b="0" dirty="0" smtClean="0"/>
                        <a:t>+X</a:t>
                      </a:r>
                      <a:r>
                        <a:rPr lang="en-US" b="0" baseline="30000" dirty="0" smtClean="0"/>
                        <a:t>4</a:t>
                      </a:r>
                      <a:r>
                        <a:rPr lang="en-US" b="0" dirty="0" smtClean="0"/>
                        <a:t>+X</a:t>
                      </a:r>
                      <a:r>
                        <a:rPr lang="en-US" b="0" baseline="30000" dirty="0" smtClean="0"/>
                        <a:t>2</a:t>
                      </a:r>
                      <a:r>
                        <a:rPr lang="en-US" b="0" dirty="0" smtClean="0"/>
                        <a:t>+X+1</a:t>
                      </a:r>
                      <a:endParaRPr lang="en-IN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200088"/>
              </p:ext>
            </p:extLst>
          </p:nvPr>
        </p:nvGraphicFramePr>
        <p:xfrm>
          <a:off x="7031130" y="2988924"/>
          <a:ext cx="4284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84000"/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X</a:t>
                      </a:r>
                      <a:r>
                        <a:rPr lang="en-US" b="0" baseline="30000" dirty="0" smtClean="0"/>
                        <a:t>5</a:t>
                      </a:r>
                      <a:r>
                        <a:rPr lang="en-US" b="0" dirty="0" smtClean="0"/>
                        <a:t>+X</a:t>
                      </a:r>
                      <a:r>
                        <a:rPr lang="en-US" b="0" baseline="30000" dirty="0" smtClean="0"/>
                        <a:t>2</a:t>
                      </a:r>
                      <a:r>
                        <a:rPr lang="en-US" b="0" dirty="0" smtClean="0"/>
                        <a:t>+1</a:t>
                      </a:r>
                      <a:endParaRPr lang="en-IN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680826"/>
              </p:ext>
            </p:extLst>
          </p:nvPr>
        </p:nvGraphicFramePr>
        <p:xfrm>
          <a:off x="7031130" y="3360419"/>
          <a:ext cx="4284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84000"/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X</a:t>
                      </a:r>
                      <a:r>
                        <a:rPr lang="en-US" b="0" baseline="30000" dirty="0" smtClean="0"/>
                        <a:t>10</a:t>
                      </a:r>
                      <a:r>
                        <a:rPr lang="en-US" b="0" dirty="0" smtClean="0"/>
                        <a:t>+X</a:t>
                      </a:r>
                      <a:r>
                        <a:rPr lang="en-US" b="0" baseline="30000" dirty="0" smtClean="0"/>
                        <a:t>9</a:t>
                      </a:r>
                      <a:r>
                        <a:rPr lang="en-US" b="0" dirty="0" smtClean="0"/>
                        <a:t>+X</a:t>
                      </a:r>
                      <a:r>
                        <a:rPr lang="en-US" b="0" baseline="30000" dirty="0" smtClean="0"/>
                        <a:t>8</a:t>
                      </a:r>
                      <a:r>
                        <a:rPr lang="en-US" b="0" dirty="0" smtClean="0"/>
                        <a:t>+X</a:t>
                      </a:r>
                      <a:r>
                        <a:rPr lang="en-US" b="0" baseline="30000" dirty="0" smtClean="0"/>
                        <a:t>6</a:t>
                      </a:r>
                      <a:r>
                        <a:rPr lang="en-US" b="0" dirty="0" smtClean="0"/>
                        <a:t>+X</a:t>
                      </a:r>
                      <a:r>
                        <a:rPr lang="en-US" b="0" baseline="30000" dirty="0" smtClean="0"/>
                        <a:t>5</a:t>
                      </a:r>
                      <a:r>
                        <a:rPr lang="en-US" b="0" dirty="0" smtClean="0"/>
                        <a:t>+X</a:t>
                      </a:r>
                      <a:r>
                        <a:rPr lang="en-US" b="0" baseline="30000" dirty="0" smtClean="0"/>
                        <a:t>3</a:t>
                      </a:r>
                      <a:r>
                        <a:rPr lang="en-US" b="0" dirty="0" smtClean="0"/>
                        <a:t>+1</a:t>
                      </a:r>
                      <a:endParaRPr lang="en-IN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47918" y="4161678"/>
            <a:ext cx="109595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000000"/>
                </a:solidFill>
              </a:rPr>
              <a:t>The </a:t>
            </a:r>
            <a:r>
              <a:rPr lang="en-IN" sz="2400" dirty="0">
                <a:solidFill>
                  <a:srgbClr val="000000"/>
                </a:solidFill>
              </a:rPr>
              <a:t>central idea is to </a:t>
            </a:r>
            <a:r>
              <a:rPr lang="en-IN" sz="2400" dirty="0">
                <a:solidFill>
                  <a:srgbClr val="673BBA"/>
                </a:solidFill>
              </a:rPr>
              <a:t>compute</a:t>
            </a:r>
            <a:r>
              <a:rPr lang="en-IN" sz="2400" dirty="0">
                <a:solidFill>
                  <a:srgbClr val="000000"/>
                </a:solidFill>
              </a:rPr>
              <a:t> an </a:t>
            </a:r>
            <a:r>
              <a:rPr lang="en-IN" sz="2400" dirty="0">
                <a:solidFill>
                  <a:srgbClr val="673BBA"/>
                </a:solidFill>
              </a:rPr>
              <a:t>error-locator </a:t>
            </a:r>
            <a:r>
              <a:rPr lang="en-IN" sz="2400" dirty="0" smtClean="0">
                <a:solidFill>
                  <a:srgbClr val="673BBA"/>
                </a:solidFill>
              </a:rPr>
              <a:t>polynomial </a:t>
            </a:r>
            <a:r>
              <a:rPr lang="en-IN" sz="2400" dirty="0" smtClean="0">
                <a:solidFill>
                  <a:srgbClr val="000000"/>
                </a:solidFill>
              </a:rPr>
              <a:t>and </a:t>
            </a:r>
            <a:r>
              <a:rPr lang="en-IN" sz="2400" dirty="0">
                <a:solidFill>
                  <a:srgbClr val="000000"/>
                </a:solidFill>
              </a:rPr>
              <a:t>solve for its </a:t>
            </a:r>
            <a:r>
              <a:rPr lang="en-IN" sz="2400" dirty="0">
                <a:solidFill>
                  <a:srgbClr val="673BBA"/>
                </a:solidFill>
              </a:rPr>
              <a:t>roots</a:t>
            </a:r>
            <a:r>
              <a:rPr lang="en-IN" sz="2400" dirty="0">
                <a:solidFill>
                  <a:srgbClr val="000000"/>
                </a:solidFill>
              </a:rPr>
              <a:t>. </a:t>
            </a:r>
            <a:endParaRPr lang="en-IN" sz="2400" dirty="0" smtClean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000000"/>
                </a:solidFill>
              </a:rPr>
              <a:t>The </a:t>
            </a:r>
            <a:r>
              <a:rPr lang="en-IN" sz="2400" dirty="0">
                <a:solidFill>
                  <a:srgbClr val="673BBA"/>
                </a:solidFill>
              </a:rPr>
              <a:t>complexity</a:t>
            </a:r>
            <a:r>
              <a:rPr lang="en-IN" sz="2400" dirty="0">
                <a:solidFill>
                  <a:srgbClr val="000000"/>
                </a:solidFill>
              </a:rPr>
              <a:t> of the algorithm </a:t>
            </a:r>
            <a:r>
              <a:rPr lang="en-IN" sz="2400" dirty="0">
                <a:solidFill>
                  <a:srgbClr val="673BBA"/>
                </a:solidFill>
              </a:rPr>
              <a:t>increases</a:t>
            </a:r>
            <a:r>
              <a:rPr lang="en-IN" sz="2400" dirty="0">
                <a:solidFill>
                  <a:srgbClr val="000000"/>
                </a:solidFill>
              </a:rPr>
              <a:t> only as the </a:t>
            </a:r>
            <a:r>
              <a:rPr lang="en-IN" sz="2400" dirty="0" smtClean="0">
                <a:solidFill>
                  <a:srgbClr val="000000"/>
                </a:solidFill>
              </a:rPr>
              <a:t>square of </a:t>
            </a:r>
            <a:r>
              <a:rPr lang="en-IN" sz="2400" dirty="0">
                <a:solidFill>
                  <a:srgbClr val="000000"/>
                </a:solidFill>
              </a:rPr>
              <a:t>the number of errors to be </a:t>
            </a:r>
            <a:r>
              <a:rPr lang="en-IN" sz="2400" dirty="0">
                <a:solidFill>
                  <a:srgbClr val="673BBA"/>
                </a:solidFill>
              </a:rPr>
              <a:t>corrected</a:t>
            </a:r>
            <a:r>
              <a:rPr lang="en-IN" sz="2400" dirty="0">
                <a:solidFill>
                  <a:srgbClr val="000000"/>
                </a:solidFill>
              </a:rPr>
              <a:t>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15405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Reed-Solomon Codes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9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Reed-Solomon </a:t>
            </a:r>
            <a:r>
              <a:rPr lang="en-IN" dirty="0"/>
              <a:t>Codes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Reed - Solomon error correcting codes are one of the oldest codes that were introduced in 1960s by </a:t>
            </a:r>
            <a:r>
              <a:rPr lang="en-IN" dirty="0">
                <a:solidFill>
                  <a:srgbClr val="673BBA"/>
                </a:solidFill>
              </a:rPr>
              <a:t>Irving S. Reed </a:t>
            </a:r>
            <a:r>
              <a:rPr lang="en-IN" dirty="0"/>
              <a:t>and </a:t>
            </a:r>
            <a:r>
              <a:rPr lang="en-IN" dirty="0">
                <a:solidFill>
                  <a:srgbClr val="673BBA"/>
                </a:solidFill>
              </a:rPr>
              <a:t>Gustave </a:t>
            </a:r>
            <a:r>
              <a:rPr lang="en-IN" dirty="0" smtClean="0">
                <a:solidFill>
                  <a:srgbClr val="673BBA"/>
                </a:solidFill>
              </a:rPr>
              <a:t>Solomon</a:t>
            </a:r>
            <a:endParaRPr lang="en-IN" dirty="0" smtClean="0"/>
          </a:p>
          <a:p>
            <a:r>
              <a:rPr lang="en-IN" dirty="0" smtClean="0"/>
              <a:t>Reed-Solomon </a:t>
            </a:r>
            <a:r>
              <a:rPr lang="en-IN" dirty="0"/>
              <a:t>(RS) codes are a widely used </a:t>
            </a:r>
            <a:r>
              <a:rPr lang="en-IN" dirty="0">
                <a:solidFill>
                  <a:srgbClr val="673BBA"/>
                </a:solidFill>
              </a:rPr>
              <a:t>subclass</a:t>
            </a:r>
            <a:r>
              <a:rPr lang="en-IN" dirty="0"/>
              <a:t> of </a:t>
            </a:r>
            <a:r>
              <a:rPr lang="en-IN" dirty="0" smtClean="0">
                <a:solidFill>
                  <a:srgbClr val="673BBA"/>
                </a:solidFill>
              </a:rPr>
              <a:t>non-binary </a:t>
            </a:r>
            <a:r>
              <a:rPr lang="en-IN" dirty="0">
                <a:solidFill>
                  <a:srgbClr val="673BBA"/>
                </a:solidFill>
              </a:rPr>
              <a:t>BCH </a:t>
            </a:r>
            <a:r>
              <a:rPr lang="en-IN" dirty="0" smtClean="0"/>
              <a:t>codes</a:t>
            </a:r>
            <a:endParaRPr lang="en-IN" dirty="0"/>
          </a:p>
          <a:p>
            <a:r>
              <a:rPr lang="en-IN" dirty="0"/>
              <a:t>With RS </a:t>
            </a:r>
            <a:r>
              <a:rPr lang="en-IN" dirty="0" smtClean="0"/>
              <a:t>codes, data </a:t>
            </a:r>
            <a:r>
              <a:rPr lang="en-IN" dirty="0"/>
              <a:t>are processed in </a:t>
            </a:r>
            <a:r>
              <a:rPr lang="en-IN" dirty="0">
                <a:solidFill>
                  <a:srgbClr val="673BBA"/>
                </a:solidFill>
              </a:rPr>
              <a:t>chunks</a:t>
            </a:r>
            <a:r>
              <a:rPr lang="en-IN" dirty="0"/>
              <a:t> of </a:t>
            </a:r>
            <a:r>
              <a:rPr lang="en-IN" dirty="0">
                <a:solidFill>
                  <a:srgbClr val="673BBA"/>
                </a:solidFill>
              </a:rPr>
              <a:t>m bits</a:t>
            </a:r>
            <a:r>
              <a:rPr lang="en-IN" dirty="0"/>
              <a:t>, called </a:t>
            </a:r>
            <a:r>
              <a:rPr lang="en-IN" dirty="0" smtClean="0">
                <a:solidFill>
                  <a:srgbClr val="673BBA"/>
                </a:solidFill>
              </a:rPr>
              <a:t>symbols</a:t>
            </a:r>
            <a:endParaRPr lang="en-IN" dirty="0" smtClean="0"/>
          </a:p>
          <a:p>
            <a:r>
              <a:rPr lang="en-IN" dirty="0" smtClean="0"/>
              <a:t>An </a:t>
            </a:r>
            <a:r>
              <a:rPr lang="en-IN" dirty="0">
                <a:solidFill>
                  <a:srgbClr val="673BBA"/>
                </a:solidFill>
              </a:rPr>
              <a:t>(n, k</a:t>
            </a:r>
            <a:r>
              <a:rPr lang="en-IN" dirty="0" smtClean="0">
                <a:solidFill>
                  <a:srgbClr val="673BBA"/>
                </a:solidFill>
              </a:rPr>
              <a:t>), </a:t>
            </a:r>
            <a:r>
              <a:rPr lang="en-IN" dirty="0" smtClean="0"/>
              <a:t>RS (</a:t>
            </a:r>
            <a:r>
              <a:rPr lang="en-IN" dirty="0">
                <a:solidFill>
                  <a:srgbClr val="673BBA"/>
                </a:solidFill>
              </a:rPr>
              <a:t>Reed-Solomon </a:t>
            </a:r>
            <a:r>
              <a:rPr lang="en-IN" dirty="0" smtClean="0">
                <a:solidFill>
                  <a:srgbClr val="673BBA"/>
                </a:solidFill>
              </a:rPr>
              <a:t>Codes</a:t>
            </a:r>
            <a:r>
              <a:rPr lang="en-IN" dirty="0" smtClean="0"/>
              <a:t>) code has the </a:t>
            </a:r>
            <a:r>
              <a:rPr lang="en-IN" dirty="0"/>
              <a:t>following parameters</a:t>
            </a:r>
            <a:r>
              <a:rPr lang="en-IN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IN" dirty="0" smtClean="0"/>
              <a:t>Thus</a:t>
            </a:r>
            <a:r>
              <a:rPr lang="en-IN" dirty="0"/>
              <a:t>, the encoding algorithm </a:t>
            </a:r>
            <a:r>
              <a:rPr lang="en-IN" dirty="0">
                <a:solidFill>
                  <a:srgbClr val="673BBA"/>
                </a:solidFill>
              </a:rPr>
              <a:t>expands</a:t>
            </a:r>
            <a:r>
              <a:rPr lang="en-IN" dirty="0"/>
              <a:t> a block of </a:t>
            </a:r>
            <a:r>
              <a:rPr lang="en-IN" dirty="0">
                <a:solidFill>
                  <a:srgbClr val="673BBA"/>
                </a:solidFill>
              </a:rPr>
              <a:t>k symbols </a:t>
            </a:r>
            <a:r>
              <a:rPr lang="en-IN" dirty="0" smtClean="0"/>
              <a:t>to </a:t>
            </a:r>
            <a:r>
              <a:rPr lang="en-IN" dirty="0" smtClean="0">
                <a:solidFill>
                  <a:srgbClr val="673BBA"/>
                </a:solidFill>
              </a:rPr>
              <a:t>n </a:t>
            </a:r>
            <a:r>
              <a:rPr lang="en-IN" dirty="0">
                <a:solidFill>
                  <a:srgbClr val="673BBA"/>
                </a:solidFill>
              </a:rPr>
              <a:t>symbols </a:t>
            </a:r>
            <a:r>
              <a:rPr lang="en-IN" dirty="0"/>
              <a:t>by </a:t>
            </a:r>
            <a:r>
              <a:rPr lang="en-IN" dirty="0" smtClean="0"/>
              <a:t>adding </a:t>
            </a:r>
            <a:r>
              <a:rPr lang="en-IN" dirty="0" smtClean="0">
                <a:solidFill>
                  <a:srgbClr val="673BBA"/>
                </a:solidFill>
              </a:rPr>
              <a:t>n </a:t>
            </a:r>
            <a:r>
              <a:rPr lang="en-IN" dirty="0">
                <a:solidFill>
                  <a:srgbClr val="673BBA"/>
                </a:solidFill>
              </a:rPr>
              <a:t>- k redundant</a:t>
            </a:r>
            <a:r>
              <a:rPr lang="en-IN" dirty="0"/>
              <a:t> check symbols. </a:t>
            </a:r>
            <a:endParaRPr lang="en-IN" dirty="0" smtClean="0"/>
          </a:p>
          <a:p>
            <a:r>
              <a:rPr lang="en-IN" dirty="0" smtClean="0"/>
              <a:t>Typically</a:t>
            </a:r>
            <a:r>
              <a:rPr lang="en-IN" dirty="0"/>
              <a:t>, </a:t>
            </a:r>
            <a:r>
              <a:rPr lang="en-IN" dirty="0">
                <a:solidFill>
                  <a:srgbClr val="673BBA"/>
                </a:solidFill>
              </a:rPr>
              <a:t>m</a:t>
            </a:r>
            <a:r>
              <a:rPr lang="en-IN" dirty="0"/>
              <a:t> is a power of </a:t>
            </a:r>
            <a:r>
              <a:rPr lang="en-IN" dirty="0">
                <a:solidFill>
                  <a:srgbClr val="673BBA"/>
                </a:solidFill>
              </a:rPr>
              <a:t>2</a:t>
            </a:r>
            <a:r>
              <a:rPr lang="en-IN" dirty="0"/>
              <a:t>; a popular value of </a:t>
            </a:r>
            <a:r>
              <a:rPr lang="en-IN" dirty="0">
                <a:solidFill>
                  <a:srgbClr val="673BBA"/>
                </a:solidFill>
              </a:rPr>
              <a:t>m</a:t>
            </a:r>
            <a:r>
              <a:rPr lang="en-IN" dirty="0"/>
              <a:t> is </a:t>
            </a:r>
            <a:r>
              <a:rPr lang="en-IN" dirty="0">
                <a:solidFill>
                  <a:srgbClr val="673BBA"/>
                </a:solidFill>
              </a:rPr>
              <a:t>8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827286"/>
              </p:ext>
            </p:extLst>
          </p:nvPr>
        </p:nvGraphicFramePr>
        <p:xfrm>
          <a:off x="351118" y="3113242"/>
          <a:ext cx="81280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3482"/>
                <a:gridCol w="5964518"/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Symbol length:</a:t>
                      </a:r>
                      <a:endParaRPr lang="en-IN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m bits per symbol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883056"/>
              </p:ext>
            </p:extLst>
          </p:nvPr>
        </p:nvGraphicFramePr>
        <p:xfrm>
          <a:off x="351118" y="3509482"/>
          <a:ext cx="8128000" cy="670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3482"/>
                <a:gridCol w="5964518"/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 length: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n = 2</a:t>
                      </a:r>
                      <a:r>
                        <a:rPr lang="en-IN" sz="1800" kern="1200" baseline="300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en-I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– 1      </a:t>
                      </a:r>
                      <a:r>
                        <a:rPr lang="en-US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[symbols = m(2</a:t>
                      </a:r>
                      <a:r>
                        <a:rPr lang="en-US" altLang="en-US" sz="1800" kern="1200" baseline="300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en-US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– 1) bits]</a:t>
                      </a:r>
                      <a:endParaRPr lang="en-IN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IN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186696"/>
              </p:ext>
            </p:extLst>
          </p:nvPr>
        </p:nvGraphicFramePr>
        <p:xfrm>
          <a:off x="351118" y="3923742"/>
          <a:ext cx="81280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3482"/>
                <a:gridCol w="5964518"/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 length: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800" i="1" dirty="0" smtClean="0">
                          <a:latin typeface="+mn-lt"/>
                        </a:rPr>
                        <a:t>   </a:t>
                      </a:r>
                      <a:r>
                        <a:rPr lang="en-US" altLang="en-US" sz="1800" i="0" dirty="0" smtClean="0">
                          <a:latin typeface="+mn-lt"/>
                        </a:rPr>
                        <a:t>k symbols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169057"/>
              </p:ext>
            </p:extLst>
          </p:nvPr>
        </p:nvGraphicFramePr>
        <p:xfrm>
          <a:off x="351118" y="4316935"/>
          <a:ext cx="8254011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9493"/>
                <a:gridCol w="5964518"/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 of check code: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800" i="0" dirty="0" smtClean="0">
                          <a:latin typeface="+mn-lt"/>
                        </a:rPr>
                        <a:t>n – k = 2t  [symbols = m(2t) bits]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727293"/>
              </p:ext>
            </p:extLst>
          </p:nvPr>
        </p:nvGraphicFramePr>
        <p:xfrm>
          <a:off x="351118" y="4713175"/>
          <a:ext cx="81280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3482"/>
                <a:gridCol w="5964518"/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Minimum distance: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800" i="0" dirty="0" smtClean="0">
                          <a:latin typeface="+mn-lt"/>
                        </a:rPr>
                        <a:t>   </a:t>
                      </a:r>
                      <a:r>
                        <a:rPr lang="en-US" altLang="en-US" sz="1800" i="0" dirty="0" err="1" smtClean="0">
                          <a:latin typeface="+mn-lt"/>
                        </a:rPr>
                        <a:t>dmin</a:t>
                      </a:r>
                      <a:r>
                        <a:rPr lang="en-US" altLang="en-US" sz="1800" i="0" dirty="0" smtClean="0">
                          <a:latin typeface="+mn-lt"/>
                        </a:rPr>
                        <a:t> = 2t + 1 symbols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3074" name="Picture 2" descr="https://www.tutorialspoint.com/assets/questions/media/15466/reed_solomon_codewor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0" t="18977" r="17663" b="10435"/>
          <a:stretch/>
        </p:blipFill>
        <p:spPr bwMode="auto">
          <a:xfrm>
            <a:off x="6870256" y="3311362"/>
            <a:ext cx="5084520" cy="123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26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Errors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="" xmlns:a16="http://schemas.microsoft.com/office/drawing/2014/main" id="{23A36A42-1F98-4A43-B8C8-81FD7C9E9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74619" y="1257300"/>
            <a:ext cx="6036361" cy="176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="" xmlns:a16="http://schemas.microsoft.com/office/drawing/2014/main" id="{0B7D78FC-AB24-E941-862F-667897AFA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9908" y="3783300"/>
            <a:ext cx="5825781" cy="12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0B29106B-5BCB-DB4A-A4B6-8351EABE798F}"/>
              </a:ext>
            </a:extLst>
          </p:cNvPr>
          <p:cNvSpPr/>
          <p:nvPr/>
        </p:nvSpPr>
        <p:spPr>
          <a:xfrm>
            <a:off x="1511300" y="5230321"/>
            <a:ext cx="8763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600" b="1" dirty="0">
                <a:solidFill>
                  <a:schemeClr val="accent2"/>
                </a:solidFill>
                <a:latin typeface="Verdana" panose="020B0604030504040204" pitchFamily="34" charset="0"/>
              </a:rPr>
              <a:t>In a frame, there is only one bit, anywhere though, which is corrupt.</a:t>
            </a:r>
            <a:endParaRPr lang="en-US" sz="1600" b="1" dirty="0">
              <a:solidFill>
                <a:schemeClr val="accent2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B7F77CE2-9C7D-8644-A02A-29349B4424AB}"/>
              </a:ext>
            </a:extLst>
          </p:cNvPr>
          <p:cNvSpPr/>
          <p:nvPr/>
        </p:nvSpPr>
        <p:spPr>
          <a:xfrm>
            <a:off x="2874619" y="2552700"/>
            <a:ext cx="1722781" cy="3810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53A2C199-20D2-704A-8119-77D5B2004E74}"/>
              </a:ext>
            </a:extLst>
          </p:cNvPr>
          <p:cNvSpPr/>
          <p:nvPr/>
        </p:nvSpPr>
        <p:spPr>
          <a:xfrm>
            <a:off x="5054600" y="2552700"/>
            <a:ext cx="1722781" cy="381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2">
            <a:extLst>
              <a:ext uri="{FF2B5EF4-FFF2-40B4-BE49-F238E27FC236}">
                <a16:creationId xmlns="" xmlns:a16="http://schemas.microsoft.com/office/drawing/2014/main" id="{3FB45B59-B1B9-BF43-8E4F-F89EB6719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22166" y="3704700"/>
            <a:ext cx="4987647" cy="12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D4F3D0F3-07C4-7642-8C81-760CAA274C96}"/>
              </a:ext>
            </a:extLst>
          </p:cNvPr>
          <p:cNvSpPr/>
          <p:nvPr/>
        </p:nvSpPr>
        <p:spPr>
          <a:xfrm>
            <a:off x="1511298" y="5219700"/>
            <a:ext cx="876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chemeClr val="accent3"/>
                </a:solidFill>
              </a:rPr>
              <a:t>Frame is received with more than one bits in corrupted state.</a:t>
            </a:r>
            <a:endParaRPr lang="en-US" sz="1600" b="1" dirty="0">
              <a:solidFill>
                <a:schemeClr val="accent3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67848F36-F5F8-7049-A5C2-957E2AE836A4}"/>
              </a:ext>
            </a:extLst>
          </p:cNvPr>
          <p:cNvSpPr/>
          <p:nvPr/>
        </p:nvSpPr>
        <p:spPr>
          <a:xfrm>
            <a:off x="7116038" y="2552048"/>
            <a:ext cx="1722781" cy="381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2">
            <a:extLst>
              <a:ext uri="{FF2B5EF4-FFF2-40B4-BE49-F238E27FC236}">
                <a16:creationId xmlns="" xmlns:a16="http://schemas.microsoft.com/office/drawing/2014/main" id="{91805208-BEB5-CC40-AE61-AAC6885CF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98266" y="3426595"/>
            <a:ext cx="4393701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AB68DA86-D86D-6240-A934-1BAA3133D64D}"/>
              </a:ext>
            </a:extLst>
          </p:cNvPr>
          <p:cNvSpPr/>
          <p:nvPr/>
        </p:nvSpPr>
        <p:spPr>
          <a:xfrm>
            <a:off x="1501357" y="5219700"/>
            <a:ext cx="876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chemeClr val="accent1"/>
                </a:solidFill>
              </a:rPr>
              <a:t>Frame contains more than1 consecutive bits corrupted.</a:t>
            </a:r>
          </a:p>
        </p:txBody>
      </p:sp>
    </p:spTree>
    <p:extLst>
      <p:ext uri="{BB962C8B-B14F-4D97-AF65-F5344CB8AC3E}">
        <p14:creationId xmlns:p14="http://schemas.microsoft.com/office/powerpoint/2010/main" val="148747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 animBg="1"/>
      <p:bldP spid="17" grpId="0"/>
      <p:bldP spid="18" grpId="0" animBg="1"/>
      <p:bldP spid="2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Reed-Solomon Codes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4965254" cy="5590565"/>
          </a:xfrm>
        </p:spPr>
        <p:txBody>
          <a:bodyPr/>
          <a:lstStyle/>
          <a:p>
            <a:r>
              <a:rPr lang="en-IN" dirty="0"/>
              <a:t>A Reed - Solomon encoder </a:t>
            </a:r>
            <a:r>
              <a:rPr lang="en-IN" dirty="0">
                <a:solidFill>
                  <a:srgbClr val="673BBA"/>
                </a:solidFill>
              </a:rPr>
              <a:t>accepts</a:t>
            </a:r>
            <a:r>
              <a:rPr lang="en-IN" dirty="0"/>
              <a:t> a block of data and adds </a:t>
            </a:r>
            <a:r>
              <a:rPr lang="en-IN" dirty="0">
                <a:solidFill>
                  <a:srgbClr val="673BBA"/>
                </a:solidFill>
              </a:rPr>
              <a:t>redundant bits </a:t>
            </a:r>
            <a:r>
              <a:rPr lang="en-IN" dirty="0"/>
              <a:t>(parity bits) before transmitting it over </a:t>
            </a:r>
            <a:r>
              <a:rPr lang="en-IN" dirty="0">
                <a:solidFill>
                  <a:srgbClr val="673BBA"/>
                </a:solidFill>
              </a:rPr>
              <a:t>noisy channels.</a:t>
            </a:r>
            <a:r>
              <a:rPr lang="en-IN" dirty="0"/>
              <a:t> </a:t>
            </a:r>
            <a:endParaRPr lang="en-IN" dirty="0" smtClean="0"/>
          </a:p>
          <a:p>
            <a:r>
              <a:rPr lang="en-IN" dirty="0" smtClean="0"/>
              <a:t>On </a:t>
            </a:r>
            <a:r>
              <a:rPr lang="en-IN" dirty="0"/>
              <a:t>receiving the data, a decoder </a:t>
            </a:r>
            <a:r>
              <a:rPr lang="en-IN" dirty="0">
                <a:solidFill>
                  <a:srgbClr val="673BBA"/>
                </a:solidFill>
              </a:rPr>
              <a:t>corrects</a:t>
            </a:r>
            <a:r>
              <a:rPr lang="en-IN" dirty="0"/>
              <a:t> the error depending upon the </a:t>
            </a:r>
            <a:r>
              <a:rPr lang="en-IN" dirty="0">
                <a:solidFill>
                  <a:srgbClr val="673BBA"/>
                </a:solidFill>
              </a:rPr>
              <a:t>code characteristics</a:t>
            </a:r>
            <a:r>
              <a:rPr lang="en-IN" dirty="0"/>
              <a:t>.</a:t>
            </a:r>
          </a:p>
        </p:txBody>
      </p:sp>
      <p:pic>
        <p:nvPicPr>
          <p:cNvPr id="2050" name="Picture 2" descr="https://www.tutorialspoint.com/assets/questions/media/15466/reed_solomon_cod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3" t="5523" r="9645" b="3030"/>
          <a:stretch/>
        </p:blipFill>
        <p:spPr bwMode="auto">
          <a:xfrm>
            <a:off x="5499848" y="968188"/>
            <a:ext cx="6400800" cy="373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34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Reed-Solomon Codes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smtClean="0">
                <a:solidFill>
                  <a:srgbClr val="673BBA"/>
                </a:solidFill>
              </a:rPr>
              <a:t>Given: </a:t>
            </a:r>
            <a:r>
              <a:rPr lang="en-US" dirty="0" smtClean="0"/>
              <a:t>	t=1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smtClean="0"/>
              <a:t>m=2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K=4</a:t>
            </a:r>
          </a:p>
          <a:p>
            <a:pPr marL="0" indent="0">
              <a:buNone/>
            </a:pPr>
            <a:r>
              <a:rPr lang="en-US" dirty="0" smtClean="0"/>
              <a:t>	Denoting the symbol as </a:t>
            </a:r>
            <a:r>
              <a:rPr lang="en-US" dirty="0" smtClean="0">
                <a:solidFill>
                  <a:srgbClr val="673BBA"/>
                </a:solidFill>
              </a:rPr>
              <a:t>0,1,2,3</a:t>
            </a:r>
            <a:r>
              <a:rPr lang="en-US" dirty="0" smtClean="0"/>
              <a:t> we can write their binary equivalents as </a:t>
            </a:r>
          </a:p>
          <a:p>
            <a:pPr marL="0" indent="0">
              <a:buNone/>
            </a:pPr>
            <a:r>
              <a:rPr lang="en-US" dirty="0" smtClean="0"/>
              <a:t>	0-&gt;00</a:t>
            </a:r>
          </a:p>
          <a:p>
            <a:pPr marL="0" indent="0">
              <a:buNone/>
            </a:pPr>
            <a:r>
              <a:rPr lang="en-US" dirty="0" smtClean="0"/>
              <a:t>	1-&gt;01</a:t>
            </a:r>
          </a:p>
          <a:p>
            <a:pPr marL="0" indent="0">
              <a:buNone/>
            </a:pPr>
            <a:r>
              <a:rPr lang="en-US" dirty="0" smtClean="0"/>
              <a:t>	2-&gt;10</a:t>
            </a:r>
          </a:p>
          <a:p>
            <a:pPr marL="0" indent="0">
              <a:buNone/>
            </a:pPr>
            <a:r>
              <a:rPr lang="en-US" dirty="0" smtClean="0"/>
              <a:t>	3-&gt;11</a:t>
            </a:r>
          </a:p>
          <a:p>
            <a:r>
              <a:rPr lang="en-US" dirty="0" smtClean="0"/>
              <a:t>The code has following parameters:</a:t>
            </a:r>
          </a:p>
          <a:p>
            <a:pPr marL="0" indent="0">
              <a:buNone/>
            </a:pPr>
            <a:r>
              <a:rPr lang="en-US" dirty="0" smtClean="0"/>
              <a:t>		</a:t>
            </a:r>
            <a:r>
              <a:rPr lang="en-US" dirty="0" smtClean="0">
                <a:solidFill>
                  <a:srgbClr val="673BBA"/>
                </a:solidFill>
              </a:rPr>
              <a:t>n = 2</a:t>
            </a:r>
            <a:r>
              <a:rPr lang="en-US" baseline="30000" dirty="0" smtClean="0">
                <a:solidFill>
                  <a:srgbClr val="673BBA"/>
                </a:solidFill>
              </a:rPr>
              <a:t>m</a:t>
            </a:r>
            <a:r>
              <a:rPr lang="en-US" dirty="0" smtClean="0">
                <a:solidFill>
                  <a:srgbClr val="673BBA"/>
                </a:solidFill>
              </a:rPr>
              <a:t>-1 </a:t>
            </a:r>
            <a:r>
              <a:rPr lang="en-US" dirty="0" smtClean="0"/>
              <a:t>= 2</a:t>
            </a:r>
            <a:r>
              <a:rPr lang="en-US" baseline="30000" dirty="0" smtClean="0"/>
              <a:t>2 </a:t>
            </a:r>
            <a:r>
              <a:rPr lang="en-US" dirty="0" smtClean="0"/>
              <a:t>- 1 = 3 Symbols = </a:t>
            </a:r>
            <a:r>
              <a:rPr lang="en-US" b="1" dirty="0" smtClean="0">
                <a:solidFill>
                  <a:srgbClr val="673BBA"/>
                </a:solidFill>
              </a:rPr>
              <a:t>6 bits</a:t>
            </a:r>
          </a:p>
          <a:p>
            <a:pPr marL="0" indent="0">
              <a:buNone/>
            </a:pPr>
            <a:r>
              <a:rPr lang="en-US" dirty="0" smtClean="0"/>
              <a:t>		</a:t>
            </a:r>
            <a:r>
              <a:rPr lang="en-US" dirty="0" smtClean="0">
                <a:solidFill>
                  <a:srgbClr val="673BBA"/>
                </a:solidFill>
              </a:rPr>
              <a:t>(n-k) </a:t>
            </a:r>
            <a:r>
              <a:rPr lang="en-US" dirty="0" smtClean="0"/>
              <a:t>= 2 Symbols = 4 bits</a:t>
            </a:r>
          </a:p>
          <a:p>
            <a:pPr marL="0" indent="0">
              <a:buNone/>
            </a:pPr>
            <a:r>
              <a:rPr lang="en-US" dirty="0" smtClean="0"/>
              <a:t>	Therefore, this code can </a:t>
            </a:r>
            <a:r>
              <a:rPr lang="en-US" dirty="0" smtClean="0">
                <a:solidFill>
                  <a:srgbClr val="673BBA"/>
                </a:solidFill>
              </a:rPr>
              <a:t>correct</a:t>
            </a:r>
            <a:r>
              <a:rPr lang="en-US" dirty="0" smtClean="0"/>
              <a:t> any </a:t>
            </a:r>
            <a:r>
              <a:rPr lang="en-US" dirty="0" smtClean="0">
                <a:solidFill>
                  <a:srgbClr val="673BBA"/>
                </a:solidFill>
              </a:rPr>
              <a:t>burst</a:t>
            </a:r>
            <a:r>
              <a:rPr lang="en-US" dirty="0" smtClean="0"/>
              <a:t> error that spans a symbol of </a:t>
            </a:r>
            <a:r>
              <a:rPr lang="en-US" dirty="0" smtClean="0">
                <a:solidFill>
                  <a:srgbClr val="673BBA"/>
                </a:solidFill>
              </a:rPr>
              <a:t>2 bits</a:t>
            </a:r>
            <a:r>
              <a:rPr lang="en-US" dirty="0" smtClean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376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Reed-Solomon </a:t>
            </a:r>
            <a:r>
              <a:rPr lang="en-IN" dirty="0" smtClean="0"/>
              <a:t>Codes: Application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Storage areas like CDs, DVDs, Blu-ray Discs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High speed data transmission technologies such as </a:t>
            </a:r>
            <a:r>
              <a:rPr lang="en-IN" dirty="0">
                <a:solidFill>
                  <a:srgbClr val="673BBA"/>
                </a:solidFill>
              </a:rPr>
              <a:t>DSL</a:t>
            </a:r>
            <a:r>
              <a:rPr lang="en-IN" dirty="0"/>
              <a:t> and </a:t>
            </a:r>
            <a:r>
              <a:rPr lang="en-IN" dirty="0">
                <a:solidFill>
                  <a:srgbClr val="673BBA"/>
                </a:solidFill>
              </a:rPr>
              <a:t>WiMAX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High speed </a:t>
            </a:r>
            <a:r>
              <a:rPr lang="en-IN" dirty="0">
                <a:solidFill>
                  <a:srgbClr val="673BBA"/>
                </a:solidFill>
              </a:rPr>
              <a:t>modems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solidFill>
                  <a:srgbClr val="673BBA"/>
                </a:solidFill>
              </a:rPr>
              <a:t>QR</a:t>
            </a:r>
            <a:r>
              <a:rPr lang="en-IN" dirty="0"/>
              <a:t> Codes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Broadcast systems such as </a:t>
            </a:r>
            <a:r>
              <a:rPr lang="en-IN" dirty="0">
                <a:solidFill>
                  <a:srgbClr val="673BBA"/>
                </a:solidFill>
              </a:rPr>
              <a:t>satellite communications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Storage systems such as </a:t>
            </a:r>
            <a:r>
              <a:rPr lang="en-IN" dirty="0">
                <a:solidFill>
                  <a:srgbClr val="673BBA"/>
                </a:solidFill>
              </a:rPr>
              <a:t>RAID 6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4088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Block Interleaving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017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Block Interleaving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673BBA"/>
                </a:solidFill>
              </a:rPr>
              <a:t>Interleaving</a:t>
            </a:r>
            <a:r>
              <a:rPr lang="en-IN" dirty="0"/>
              <a:t> is a tool that is used to </a:t>
            </a:r>
            <a:r>
              <a:rPr lang="en-IN" dirty="0">
                <a:solidFill>
                  <a:srgbClr val="673BBA"/>
                </a:solidFill>
              </a:rPr>
              <a:t>enhance</a:t>
            </a:r>
            <a:r>
              <a:rPr lang="en-IN" dirty="0"/>
              <a:t> existing error correcting codes so that they can be used to perform burst error </a:t>
            </a:r>
            <a:r>
              <a:rPr lang="en-IN" dirty="0" smtClean="0"/>
              <a:t>correction</a:t>
            </a:r>
          </a:p>
          <a:p>
            <a:r>
              <a:rPr lang="en-IN" dirty="0"/>
              <a:t>Most error correcting codes (ECCs) are designed to </a:t>
            </a:r>
            <a:r>
              <a:rPr lang="en-IN" dirty="0">
                <a:solidFill>
                  <a:srgbClr val="673BBA"/>
                </a:solidFill>
              </a:rPr>
              <a:t>correct</a:t>
            </a:r>
            <a:r>
              <a:rPr lang="en-IN" dirty="0"/>
              <a:t> random errors, i.e. error caused by </a:t>
            </a:r>
            <a:r>
              <a:rPr lang="en-IN" dirty="0">
                <a:solidFill>
                  <a:srgbClr val="673BBA"/>
                </a:solidFill>
              </a:rPr>
              <a:t>additive noise</a:t>
            </a:r>
            <a:r>
              <a:rPr lang="en-IN" dirty="0"/>
              <a:t> that is independent of each other. </a:t>
            </a:r>
            <a:endParaRPr lang="en-IN" dirty="0" smtClean="0"/>
          </a:p>
          <a:p>
            <a:r>
              <a:rPr lang="en-IN" dirty="0" smtClean="0">
                <a:solidFill>
                  <a:srgbClr val="673BBA"/>
                </a:solidFill>
              </a:rPr>
              <a:t>Burst </a:t>
            </a:r>
            <a:r>
              <a:rPr lang="en-IN" dirty="0">
                <a:solidFill>
                  <a:srgbClr val="673BBA"/>
                </a:solidFill>
              </a:rPr>
              <a:t>error</a:t>
            </a:r>
            <a:r>
              <a:rPr lang="en-IN" dirty="0"/>
              <a:t> are the errors that occur in a </a:t>
            </a:r>
            <a:r>
              <a:rPr lang="en-IN" dirty="0">
                <a:solidFill>
                  <a:srgbClr val="673BBA"/>
                </a:solidFill>
              </a:rPr>
              <a:t>sequence</a:t>
            </a:r>
            <a:r>
              <a:rPr lang="en-IN" dirty="0"/>
              <a:t> or as </a:t>
            </a:r>
            <a:r>
              <a:rPr lang="en-IN" dirty="0">
                <a:solidFill>
                  <a:srgbClr val="673BBA"/>
                </a:solidFill>
              </a:rPr>
              <a:t>groups</a:t>
            </a:r>
            <a:r>
              <a:rPr lang="en-IN" dirty="0"/>
              <a:t>. </a:t>
            </a:r>
            <a:endParaRPr lang="en-IN" dirty="0" smtClean="0"/>
          </a:p>
          <a:p>
            <a:r>
              <a:rPr lang="en-IN" dirty="0" smtClean="0"/>
              <a:t>They </a:t>
            </a:r>
            <a:r>
              <a:rPr lang="en-IN" dirty="0"/>
              <a:t>are caused due to </a:t>
            </a:r>
            <a:r>
              <a:rPr lang="en-IN" dirty="0">
                <a:solidFill>
                  <a:srgbClr val="673BBA"/>
                </a:solidFill>
              </a:rPr>
              <a:t>defects</a:t>
            </a:r>
            <a:r>
              <a:rPr lang="en-IN" dirty="0"/>
              <a:t> in storage media or </a:t>
            </a:r>
            <a:r>
              <a:rPr lang="en-IN" dirty="0">
                <a:solidFill>
                  <a:srgbClr val="673BBA"/>
                </a:solidFill>
              </a:rPr>
              <a:t>disruption</a:t>
            </a:r>
            <a:r>
              <a:rPr lang="en-IN" dirty="0"/>
              <a:t> in communication signals due to external factors like lightning etc. </a:t>
            </a:r>
            <a:endParaRPr lang="en-IN" dirty="0" smtClean="0"/>
          </a:p>
          <a:p>
            <a:r>
              <a:rPr lang="en-IN" dirty="0" smtClean="0"/>
              <a:t>Interleaving </a:t>
            </a:r>
            <a:r>
              <a:rPr lang="en-IN" dirty="0">
                <a:solidFill>
                  <a:srgbClr val="673BBA"/>
                </a:solidFill>
              </a:rPr>
              <a:t>modifies</a:t>
            </a:r>
            <a:r>
              <a:rPr lang="en-IN" dirty="0"/>
              <a:t> the ECC or does some processing on the data after they are encoded by </a:t>
            </a:r>
            <a:r>
              <a:rPr lang="en-IN" dirty="0" err="1"/>
              <a:t>ECCs</a:t>
            </a:r>
            <a:r>
              <a:rPr lang="en-IN" dirty="0" err="1" smtClean="0"/>
              <a:t>s</a:t>
            </a:r>
            <a:r>
              <a:rPr lang="en-IN" dirty="0" smtClean="0"/>
              <a:t> </a:t>
            </a:r>
            <a:r>
              <a:rPr lang="en-IN" dirty="0"/>
              <a:t>as well.</a:t>
            </a:r>
          </a:p>
        </p:txBody>
      </p:sp>
    </p:spTree>
    <p:extLst>
      <p:ext uri="{BB962C8B-B14F-4D97-AF65-F5344CB8AC3E}">
        <p14:creationId xmlns:p14="http://schemas.microsoft.com/office/powerpoint/2010/main" val="178313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Block </a:t>
            </a:r>
            <a:r>
              <a:rPr lang="en-IN" dirty="0" smtClean="0"/>
              <a:t>Interleaving Process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756019" cy="5590565"/>
          </a:xfrm>
        </p:spPr>
        <p:txBody>
          <a:bodyPr/>
          <a:lstStyle/>
          <a:p>
            <a:r>
              <a:rPr lang="en-IN" dirty="0"/>
              <a:t>In Block Interleaving Process</a:t>
            </a:r>
            <a:r>
              <a:rPr lang="en-IN" dirty="0" smtClean="0"/>
              <a:t>, </a:t>
            </a:r>
            <a:r>
              <a:rPr lang="en-IN" dirty="0"/>
              <a:t>the message is ordered in a </a:t>
            </a:r>
            <a:r>
              <a:rPr lang="en-IN" dirty="0">
                <a:solidFill>
                  <a:srgbClr val="673BBA"/>
                </a:solidFill>
              </a:rPr>
              <a:t>repeating sequence </a:t>
            </a:r>
            <a:r>
              <a:rPr lang="en-IN" dirty="0"/>
              <a:t>of bytes. </a:t>
            </a:r>
            <a:endParaRPr lang="en-IN" dirty="0" smtClean="0"/>
          </a:p>
          <a:p>
            <a:r>
              <a:rPr lang="en-IN" dirty="0" smtClean="0"/>
              <a:t>The </a:t>
            </a:r>
            <a:r>
              <a:rPr lang="en-IN" dirty="0">
                <a:solidFill>
                  <a:srgbClr val="673BBA"/>
                </a:solidFill>
              </a:rPr>
              <a:t>interleaver</a:t>
            </a:r>
            <a:r>
              <a:rPr lang="en-IN" dirty="0"/>
              <a:t> accepts data symbols in blocks and performs </a:t>
            </a:r>
            <a:r>
              <a:rPr lang="en-IN" dirty="0">
                <a:solidFill>
                  <a:srgbClr val="673BBA"/>
                </a:solidFill>
              </a:rPr>
              <a:t>identical permutations </a:t>
            </a:r>
            <a:r>
              <a:rPr lang="en-IN" dirty="0"/>
              <a:t>on the blocks before transmitting them. </a:t>
            </a:r>
            <a:endParaRPr lang="en-IN" dirty="0" smtClean="0"/>
          </a:p>
          <a:p>
            <a:r>
              <a:rPr lang="en-IN" dirty="0" smtClean="0"/>
              <a:t>For </a:t>
            </a:r>
            <a:r>
              <a:rPr lang="en-IN" dirty="0"/>
              <a:t>example, the sequential blocks of code may be written to a matrix in a </a:t>
            </a:r>
            <a:r>
              <a:rPr lang="en-IN" dirty="0">
                <a:solidFill>
                  <a:srgbClr val="673BBA"/>
                </a:solidFill>
              </a:rPr>
              <a:t>row-wise </a:t>
            </a:r>
            <a:r>
              <a:rPr lang="en-IN" dirty="0"/>
              <a:t>manner and then read out from the matrix in a </a:t>
            </a:r>
            <a:r>
              <a:rPr lang="en-IN" dirty="0">
                <a:solidFill>
                  <a:srgbClr val="673BBA"/>
                </a:solidFill>
              </a:rPr>
              <a:t>column-wise</a:t>
            </a:r>
            <a:r>
              <a:rPr lang="en-IN" dirty="0"/>
              <a:t> manner. </a:t>
            </a:r>
            <a:r>
              <a:rPr lang="en-US" dirty="0" smtClean="0"/>
              <a:t>This method is known as </a:t>
            </a:r>
            <a:r>
              <a:rPr lang="en-IN" b="1" dirty="0" smtClean="0"/>
              <a:t>Periodic Interleaving</a:t>
            </a:r>
            <a:endParaRPr lang="en-IN" dirty="0"/>
          </a:p>
        </p:txBody>
      </p:sp>
      <p:pic>
        <p:nvPicPr>
          <p:cNvPr id="4098" name="Picture 2" descr="7. Example of an optimal spread block interleaver with d=3: Note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251" y="3270468"/>
            <a:ext cx="4680502" cy="181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07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Block </a:t>
            </a:r>
            <a:r>
              <a:rPr lang="en-IN" dirty="0" smtClean="0"/>
              <a:t>Interleaving: Example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4" name="Picture 4" descr="Analysis for Optimal Interleaver in Multi-user IDMA Communication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80" y="863444"/>
            <a:ext cx="8734425" cy="536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69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Block Error Correction Codes</a:t>
            </a:r>
          </a:p>
        </p:txBody>
      </p:sp>
      <p:sp>
        <p:nvSpPr>
          <p:cNvPr id="4" name="Rectangle 3"/>
          <p:cNvSpPr/>
          <p:nvPr/>
        </p:nvSpPr>
        <p:spPr>
          <a:xfrm>
            <a:off x="4545106" y="914400"/>
            <a:ext cx="2151529" cy="995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Error Detection </a:t>
            </a:r>
          </a:p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and Correction</a:t>
            </a:r>
          </a:p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codes</a:t>
            </a:r>
            <a:endParaRPr lang="en-IN" sz="20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01907" y="2568388"/>
            <a:ext cx="3227294" cy="7171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FEC</a:t>
            </a:r>
          </a:p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(Forward Error Correction)</a:t>
            </a:r>
            <a:endParaRPr lang="en-IN" sz="2000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12860" y="2568388"/>
            <a:ext cx="3227294" cy="7171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BEC</a:t>
            </a:r>
          </a:p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(Backward Error Correction)</a:t>
            </a:r>
            <a:endParaRPr lang="en-IN" sz="2000" b="1" dirty="0">
              <a:solidFill>
                <a:schemeClr val="tx1"/>
              </a:solidFill>
            </a:endParaRPr>
          </a:p>
        </p:txBody>
      </p:sp>
      <p:cxnSp>
        <p:nvCxnSpPr>
          <p:cNvPr id="10" name="Elbow Connector 9"/>
          <p:cNvCxnSpPr>
            <a:stCxn id="4" idx="2"/>
            <a:endCxn id="5" idx="0"/>
          </p:cNvCxnSpPr>
          <p:nvPr/>
        </p:nvCxnSpPr>
        <p:spPr>
          <a:xfrm rot="5400000">
            <a:off x="4188760" y="1136277"/>
            <a:ext cx="658906" cy="220531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4" idx="2"/>
            <a:endCxn id="6" idx="0"/>
          </p:cNvCxnSpPr>
          <p:nvPr/>
        </p:nvCxnSpPr>
        <p:spPr>
          <a:xfrm rot="16200000" flipH="1">
            <a:off x="6544236" y="986117"/>
            <a:ext cx="658906" cy="250563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275749" y="3944294"/>
            <a:ext cx="2060157" cy="7171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Block Error Codes</a:t>
            </a:r>
            <a:endParaRPr lang="en-IN" sz="2000" b="1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99122" y="3944294"/>
            <a:ext cx="2060157" cy="7171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Convolution Codes</a:t>
            </a:r>
            <a:endParaRPr lang="en-IN" sz="2000" b="1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163491" y="3879129"/>
            <a:ext cx="1926031" cy="10928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ARQ</a:t>
            </a:r>
          </a:p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(Automatic Repeat Request)</a:t>
            </a:r>
            <a:endParaRPr lang="en-IN" sz="2000" b="1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275749" y="4818183"/>
            <a:ext cx="2594247" cy="1424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Hamming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Cyclic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BCH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Reed Solomon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Block Interleaving</a:t>
            </a:r>
            <a:endParaRPr lang="en-IN" sz="2000" dirty="0">
              <a:solidFill>
                <a:schemeClr val="tx1"/>
              </a:solidFill>
            </a:endParaRPr>
          </a:p>
        </p:txBody>
      </p:sp>
      <p:cxnSp>
        <p:nvCxnSpPr>
          <p:cNvPr id="25" name="Elbow Connector 24"/>
          <p:cNvCxnSpPr>
            <a:stCxn id="5" idx="2"/>
            <a:endCxn id="17" idx="0"/>
          </p:cNvCxnSpPr>
          <p:nvPr/>
        </p:nvCxnSpPr>
        <p:spPr>
          <a:xfrm rot="5400000">
            <a:off x="2531326" y="3060066"/>
            <a:ext cx="658730" cy="110972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5" idx="2"/>
            <a:endCxn id="18" idx="0"/>
          </p:cNvCxnSpPr>
          <p:nvPr/>
        </p:nvCxnSpPr>
        <p:spPr>
          <a:xfrm rot="16200000" flipH="1">
            <a:off x="3893012" y="2808105"/>
            <a:ext cx="658730" cy="161364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6" idx="2"/>
            <a:endCxn id="19" idx="0"/>
          </p:cNvCxnSpPr>
          <p:nvPr/>
        </p:nvCxnSpPr>
        <p:spPr>
          <a:xfrm>
            <a:off x="8126507" y="3285564"/>
            <a:ext cx="0" cy="5935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08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Convolutional Codes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288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Convolutional </a:t>
            </a:r>
            <a:r>
              <a:rPr lang="en-IN" dirty="0"/>
              <a:t>Codes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6095449" cy="5590565"/>
          </a:xfrm>
        </p:spPr>
        <p:txBody>
          <a:bodyPr/>
          <a:lstStyle/>
          <a:p>
            <a:r>
              <a:rPr lang="en-IN" dirty="0"/>
              <a:t>The convolutional coding has been one of the most widely used </a:t>
            </a:r>
            <a:r>
              <a:rPr lang="en-IN" dirty="0">
                <a:solidFill>
                  <a:srgbClr val="673BBA"/>
                </a:solidFill>
              </a:rPr>
              <a:t>error corrections </a:t>
            </a:r>
            <a:r>
              <a:rPr lang="en-IN" dirty="0"/>
              <a:t>in digital wireless communication. </a:t>
            </a:r>
            <a:endParaRPr lang="en-IN" dirty="0" smtClean="0"/>
          </a:p>
          <a:p>
            <a:r>
              <a:rPr lang="en-IN" dirty="0"/>
              <a:t>Generates </a:t>
            </a:r>
            <a:r>
              <a:rPr lang="en-IN" dirty="0">
                <a:solidFill>
                  <a:srgbClr val="673BBA"/>
                </a:solidFill>
              </a:rPr>
              <a:t>redundant bits </a:t>
            </a:r>
            <a:r>
              <a:rPr lang="en-IN" dirty="0"/>
              <a:t>continuously </a:t>
            </a:r>
          </a:p>
          <a:p>
            <a:r>
              <a:rPr lang="en-IN" dirty="0">
                <a:solidFill>
                  <a:srgbClr val="673BBA"/>
                </a:solidFill>
              </a:rPr>
              <a:t>Error checking </a:t>
            </a:r>
            <a:r>
              <a:rPr lang="en-IN" dirty="0"/>
              <a:t>and </a:t>
            </a:r>
            <a:r>
              <a:rPr lang="en-IN" dirty="0">
                <a:solidFill>
                  <a:srgbClr val="673BBA"/>
                </a:solidFill>
              </a:rPr>
              <a:t>correcting</a:t>
            </a:r>
            <a:r>
              <a:rPr lang="en-IN" dirty="0"/>
              <a:t> carried out continuously</a:t>
            </a:r>
          </a:p>
          <a:p>
            <a:r>
              <a:rPr lang="en-IN" dirty="0" smtClean="0"/>
              <a:t>If </a:t>
            </a:r>
            <a:r>
              <a:rPr lang="en-IN" dirty="0"/>
              <a:t>data are transmitted and received in a more or </a:t>
            </a:r>
            <a:r>
              <a:rPr lang="en-IN" dirty="0" smtClean="0"/>
              <a:t>less </a:t>
            </a:r>
            <a:r>
              <a:rPr lang="en-IN" dirty="0" smtClean="0">
                <a:solidFill>
                  <a:srgbClr val="673BBA"/>
                </a:solidFill>
              </a:rPr>
              <a:t>continuous </a:t>
            </a:r>
            <a:r>
              <a:rPr lang="en-IN" dirty="0">
                <a:solidFill>
                  <a:srgbClr val="673BBA"/>
                </a:solidFill>
              </a:rPr>
              <a:t>stream</a:t>
            </a:r>
            <a:r>
              <a:rPr lang="en-IN" dirty="0"/>
              <a:t>, a block code, particularly one with a large </a:t>
            </a:r>
            <a:r>
              <a:rPr lang="en-IN" dirty="0" smtClean="0"/>
              <a:t>value of </a:t>
            </a:r>
            <a:r>
              <a:rPr lang="en-IN" dirty="0"/>
              <a:t>n, may </a:t>
            </a:r>
            <a:r>
              <a:rPr lang="en-IN" dirty="0">
                <a:solidFill>
                  <a:srgbClr val="673BBA"/>
                </a:solidFill>
              </a:rPr>
              <a:t>not </a:t>
            </a:r>
            <a:r>
              <a:rPr lang="en-IN" dirty="0" smtClean="0">
                <a:solidFill>
                  <a:srgbClr val="673BBA"/>
                </a:solidFill>
              </a:rPr>
              <a:t>be as </a:t>
            </a:r>
            <a:r>
              <a:rPr lang="en-IN" dirty="0">
                <a:solidFill>
                  <a:srgbClr val="673BBA"/>
                </a:solidFill>
              </a:rPr>
              <a:t>convenient </a:t>
            </a:r>
            <a:r>
              <a:rPr lang="en-IN" dirty="0"/>
              <a:t>as a code that generates </a:t>
            </a:r>
            <a:r>
              <a:rPr lang="en-IN" dirty="0">
                <a:solidFill>
                  <a:srgbClr val="673BBA"/>
                </a:solidFill>
              </a:rPr>
              <a:t>redundant bits continuously </a:t>
            </a:r>
            <a:r>
              <a:rPr lang="en-IN" dirty="0"/>
              <a:t>so that </a:t>
            </a:r>
            <a:r>
              <a:rPr lang="en-IN" dirty="0" smtClean="0"/>
              <a:t>error checking </a:t>
            </a:r>
            <a:r>
              <a:rPr lang="en-IN" dirty="0"/>
              <a:t>and correcting are </a:t>
            </a:r>
            <a:r>
              <a:rPr lang="en-IN" dirty="0" smtClean="0"/>
              <a:t>carried out </a:t>
            </a:r>
            <a:r>
              <a:rPr lang="en-IN" dirty="0" smtClean="0">
                <a:solidFill>
                  <a:srgbClr val="673BBA"/>
                </a:solidFill>
              </a:rPr>
              <a:t>continuously</a:t>
            </a:r>
            <a:r>
              <a:rPr lang="en-IN" dirty="0" smtClean="0"/>
              <a:t>. </a:t>
            </a:r>
            <a:endParaRPr lang="en-IN" dirty="0"/>
          </a:p>
        </p:txBody>
      </p:sp>
      <p:pic>
        <p:nvPicPr>
          <p:cNvPr id="7170" name="Picture 2" descr="Channel Cod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629" y="863444"/>
            <a:ext cx="5860596" cy="229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71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Error Detection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34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Convolutional </a:t>
            </a:r>
            <a:r>
              <a:rPr lang="en-IN" dirty="0"/>
              <a:t>Codes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6095449" cy="5590565"/>
          </a:xfrm>
        </p:spPr>
        <p:txBody>
          <a:bodyPr/>
          <a:lstStyle/>
          <a:p>
            <a:r>
              <a:rPr lang="en-IN" dirty="0" smtClean="0"/>
              <a:t>In </a:t>
            </a:r>
            <a:r>
              <a:rPr lang="en-IN" dirty="0"/>
              <a:t>block codes, the data comprises of a </a:t>
            </a:r>
            <a:r>
              <a:rPr lang="en-IN" dirty="0">
                <a:solidFill>
                  <a:srgbClr val="673BBA"/>
                </a:solidFill>
              </a:rPr>
              <a:t>block of data </a:t>
            </a:r>
            <a:r>
              <a:rPr lang="en-IN" dirty="0"/>
              <a:t>of a definite length. </a:t>
            </a:r>
            <a:endParaRPr lang="en-IN" dirty="0" smtClean="0"/>
          </a:p>
          <a:p>
            <a:r>
              <a:rPr lang="en-IN" dirty="0" smtClean="0"/>
              <a:t>However</a:t>
            </a:r>
            <a:r>
              <a:rPr lang="en-IN" dirty="0"/>
              <a:t>, in convolutional codes, the input data bits are not divided into block but are instead fed as </a:t>
            </a:r>
            <a:r>
              <a:rPr lang="en-IN" dirty="0">
                <a:solidFill>
                  <a:srgbClr val="673BBA"/>
                </a:solidFill>
              </a:rPr>
              <a:t>streams</a:t>
            </a:r>
            <a:r>
              <a:rPr lang="en-IN" dirty="0"/>
              <a:t> of data bits, which convolve to output bits based upon the logic function of the </a:t>
            </a:r>
            <a:r>
              <a:rPr lang="en-IN" dirty="0">
                <a:solidFill>
                  <a:srgbClr val="673BBA"/>
                </a:solidFill>
              </a:rPr>
              <a:t>encoder</a:t>
            </a:r>
            <a:r>
              <a:rPr lang="en-IN" dirty="0"/>
              <a:t>. </a:t>
            </a:r>
            <a:endParaRPr lang="en-IN" dirty="0" smtClean="0"/>
          </a:p>
          <a:p>
            <a:r>
              <a:rPr lang="en-IN" dirty="0"/>
              <a:t>U</a:t>
            </a:r>
            <a:r>
              <a:rPr lang="en-IN" dirty="0" smtClean="0"/>
              <a:t>nlike </a:t>
            </a:r>
            <a:r>
              <a:rPr lang="en-IN" dirty="0"/>
              <a:t>block codes, where the output </a:t>
            </a:r>
            <a:r>
              <a:rPr lang="en-IN" dirty="0" err="1">
                <a:solidFill>
                  <a:srgbClr val="673BBA"/>
                </a:solidFill>
              </a:rPr>
              <a:t>codeword</a:t>
            </a:r>
            <a:r>
              <a:rPr lang="en-IN" dirty="0">
                <a:solidFill>
                  <a:srgbClr val="673BBA"/>
                </a:solidFill>
              </a:rPr>
              <a:t> </a:t>
            </a:r>
            <a:r>
              <a:rPr lang="en-IN" dirty="0"/>
              <a:t>is dependent only on the present inputs</a:t>
            </a:r>
            <a:r>
              <a:rPr lang="en-IN" dirty="0" smtClean="0"/>
              <a:t>, </a:t>
            </a:r>
            <a:r>
              <a:rPr lang="en-IN" dirty="0" err="1" smtClean="0"/>
              <a:t>whileT</a:t>
            </a:r>
            <a:r>
              <a:rPr lang="en-IN" dirty="0" smtClean="0"/>
              <a:t> </a:t>
            </a:r>
            <a:r>
              <a:rPr lang="en-IN" dirty="0"/>
              <a:t>in convolutional codes, output stream depends not only the present input bits but also only </a:t>
            </a:r>
            <a:r>
              <a:rPr lang="en-IN" dirty="0">
                <a:solidFill>
                  <a:srgbClr val="673BBA"/>
                </a:solidFill>
              </a:rPr>
              <a:t>previous input bits </a:t>
            </a:r>
            <a:r>
              <a:rPr lang="en-IN" dirty="0"/>
              <a:t>stored in memory.</a:t>
            </a:r>
          </a:p>
        </p:txBody>
      </p:sp>
      <p:pic>
        <p:nvPicPr>
          <p:cNvPr id="7170" name="Picture 2" descr="Channel Cod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629" y="863444"/>
            <a:ext cx="5860596" cy="229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77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Convolutional </a:t>
            </a:r>
            <a:r>
              <a:rPr lang="en-IN" dirty="0" smtClean="0"/>
              <a:t>Codes: Example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5714388" cy="5590565"/>
          </a:xfrm>
        </p:spPr>
        <p:txBody>
          <a:bodyPr/>
          <a:lstStyle/>
          <a:p>
            <a:r>
              <a:rPr lang="en-US" dirty="0" smtClean="0"/>
              <a:t>(</a:t>
            </a:r>
            <a:r>
              <a:rPr lang="en-US" dirty="0" err="1" smtClean="0"/>
              <a:t>n,k,K</a:t>
            </a:r>
            <a:r>
              <a:rPr lang="en-US" dirty="0" smtClean="0"/>
              <a:t>)=(n,4,3), where k=1101</a:t>
            </a:r>
          </a:p>
          <a:p>
            <a:r>
              <a:rPr lang="en-IN" dirty="0"/>
              <a:t>A convolutional code is specified by three parameters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k: message bits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n: </a:t>
            </a:r>
            <a:r>
              <a:rPr lang="en-US" dirty="0" err="1"/>
              <a:t>codeword</a:t>
            </a:r>
            <a:r>
              <a:rPr lang="en-US" dirty="0"/>
              <a:t> bits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K: Constraint length</a:t>
            </a:r>
          </a:p>
          <a:p>
            <a:r>
              <a:rPr lang="en-IN" dirty="0" smtClean="0">
                <a:solidFill>
                  <a:srgbClr val="673BBA"/>
                </a:solidFill>
              </a:rPr>
              <a:t>Don’t </a:t>
            </a:r>
            <a:r>
              <a:rPr lang="en-IN" dirty="0">
                <a:solidFill>
                  <a:srgbClr val="673BBA"/>
                </a:solidFill>
              </a:rPr>
              <a:t>send </a:t>
            </a:r>
            <a:r>
              <a:rPr lang="en-IN" dirty="0"/>
              <a:t>message bits, </a:t>
            </a:r>
            <a:r>
              <a:rPr lang="en-IN" dirty="0">
                <a:solidFill>
                  <a:srgbClr val="673BBA"/>
                </a:solidFill>
              </a:rPr>
              <a:t>send only </a:t>
            </a:r>
            <a:r>
              <a:rPr lang="en-IN" dirty="0"/>
              <a:t>parity bits </a:t>
            </a:r>
            <a:endParaRPr lang="en-IN" dirty="0" smtClean="0"/>
          </a:p>
          <a:p>
            <a:r>
              <a:rPr lang="en-IN" dirty="0" smtClean="0"/>
              <a:t>Use </a:t>
            </a:r>
            <a:r>
              <a:rPr lang="en-IN" dirty="0"/>
              <a:t>a </a:t>
            </a:r>
            <a:r>
              <a:rPr lang="en-IN" dirty="0">
                <a:solidFill>
                  <a:srgbClr val="673BBA"/>
                </a:solidFill>
              </a:rPr>
              <a:t>sliding window </a:t>
            </a:r>
            <a:r>
              <a:rPr lang="en-IN" dirty="0"/>
              <a:t>to select which message bits may participate in the </a:t>
            </a:r>
            <a:r>
              <a:rPr lang="en-IN" dirty="0">
                <a:solidFill>
                  <a:srgbClr val="673BBA"/>
                </a:solidFill>
              </a:rPr>
              <a:t>parity calculations</a:t>
            </a:r>
            <a:endParaRPr lang="en-IN" dirty="0" smtClean="0">
              <a:solidFill>
                <a:srgbClr val="673BBA"/>
              </a:solidFill>
            </a:endParaRPr>
          </a:p>
          <a:p>
            <a:pPr marL="457200" lvl="1" indent="0">
              <a:buNone/>
            </a:pPr>
            <a:endParaRPr lang="en-IN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569" y="1291771"/>
            <a:ext cx="6346432" cy="313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7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Convolutional </a:t>
            </a:r>
            <a:r>
              <a:rPr lang="en-IN" dirty="0" smtClean="0"/>
              <a:t>Codes: Example 1</a:t>
            </a:r>
            <a:endParaRPr lang="en-IN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7315287"/>
              </p:ext>
            </p:extLst>
          </p:nvPr>
        </p:nvGraphicFramePr>
        <p:xfrm>
          <a:off x="6212112" y="863600"/>
          <a:ext cx="5848128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1648"/>
                <a:gridCol w="531648"/>
                <a:gridCol w="531648"/>
                <a:gridCol w="531648"/>
                <a:gridCol w="531648"/>
                <a:gridCol w="531648"/>
                <a:gridCol w="531648"/>
                <a:gridCol w="531648"/>
                <a:gridCol w="531648"/>
                <a:gridCol w="531648"/>
                <a:gridCol w="53164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6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7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8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10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11</a:t>
                      </a:r>
                      <a:endParaRPr lang="en-IN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IN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131181" y="863444"/>
            <a:ext cx="5714388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430AA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 smtClean="0"/>
          </a:p>
          <a:p>
            <a:pPr marL="457200" lvl="1" indent="0">
              <a:buFont typeface="Wingdings 3" panose="05040102010807070707" pitchFamily="18" charset="2"/>
              <a:buNone/>
            </a:pPr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31181" y="863522"/>
            <a:ext cx="5714388" cy="7418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430AA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Don</a:t>
            </a:r>
            <a:r>
              <a:rPr lang="en-IN" dirty="0" smtClean="0"/>
              <a:t>’ t </a:t>
            </a:r>
            <a:r>
              <a:rPr lang="en-IN" dirty="0"/>
              <a:t>send message bits, send only parity </a:t>
            </a:r>
            <a:r>
              <a:rPr lang="en-IN" dirty="0" smtClean="0"/>
              <a:t>bits</a:t>
            </a:r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150369" y="1119050"/>
            <a:ext cx="2307774" cy="638629"/>
          </a:xfrm>
          <a:prstGeom prst="rect">
            <a:avLst/>
          </a:prstGeom>
          <a:solidFill>
            <a:srgbClr val="673BB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Arrow Connector 10"/>
          <p:cNvCxnSpPr>
            <a:stCxn id="9" idx="2"/>
          </p:cNvCxnSpPr>
          <p:nvPr/>
        </p:nvCxnSpPr>
        <p:spPr>
          <a:xfrm flipH="1">
            <a:off x="7299231" y="1757679"/>
            <a:ext cx="5025" cy="3348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57388" y="2044913"/>
            <a:ext cx="24753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k=1011</a:t>
            </a:r>
          </a:p>
          <a:p>
            <a:r>
              <a:rPr lang="en-US" sz="2000" b="1" dirty="0" smtClean="0"/>
              <a:t>K=3(encoder memory)</a:t>
            </a:r>
          </a:p>
          <a:p>
            <a:r>
              <a:rPr lang="en-US" sz="2000" b="1" i="1" dirty="0" smtClean="0">
                <a:solidFill>
                  <a:srgbClr val="673BBA"/>
                </a:solidFill>
              </a:rPr>
              <a:t>Find n(</a:t>
            </a:r>
            <a:r>
              <a:rPr lang="en-US" sz="2000" b="1" i="1" dirty="0" err="1" smtClean="0">
                <a:solidFill>
                  <a:srgbClr val="673BBA"/>
                </a:solidFill>
              </a:rPr>
              <a:t>codeword</a:t>
            </a:r>
            <a:r>
              <a:rPr lang="en-US" sz="2000" b="1" i="1" dirty="0" smtClean="0">
                <a:solidFill>
                  <a:srgbClr val="673BBA"/>
                </a:solidFill>
              </a:rPr>
              <a:t>)</a:t>
            </a:r>
            <a:endParaRPr lang="en-IN" sz="2000" b="1" i="1" dirty="0">
              <a:solidFill>
                <a:srgbClr val="673B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31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Convolutional </a:t>
            </a:r>
            <a:r>
              <a:rPr lang="en-IN" dirty="0" smtClean="0"/>
              <a:t>Codes: Example 1</a:t>
            </a:r>
            <a:endParaRPr lang="en-IN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665912"/>
              </p:ext>
            </p:extLst>
          </p:nvPr>
        </p:nvGraphicFramePr>
        <p:xfrm>
          <a:off x="743299" y="1997651"/>
          <a:ext cx="212659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1648"/>
                <a:gridCol w="531648"/>
                <a:gridCol w="531648"/>
                <a:gridCol w="53164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IN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9912165"/>
              </p:ext>
            </p:extLst>
          </p:nvPr>
        </p:nvGraphicFramePr>
        <p:xfrm>
          <a:off x="192923" y="855783"/>
          <a:ext cx="5848128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1648"/>
                <a:gridCol w="531648"/>
                <a:gridCol w="531648"/>
                <a:gridCol w="531648"/>
                <a:gridCol w="531648"/>
                <a:gridCol w="531648"/>
                <a:gridCol w="531648"/>
                <a:gridCol w="531648"/>
                <a:gridCol w="531648"/>
                <a:gridCol w="531648"/>
                <a:gridCol w="53164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6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7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8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10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11</a:t>
                      </a:r>
                      <a:endParaRPr lang="en-IN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IN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131180" y="1111233"/>
            <a:ext cx="2307774" cy="638629"/>
          </a:xfrm>
          <a:prstGeom prst="rect">
            <a:avLst/>
          </a:prstGeom>
          <a:solidFill>
            <a:srgbClr val="673BB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43831" y="1998405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k=</a:t>
            </a:r>
            <a:endParaRPr lang="en-IN" dirty="0"/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5" t="14574" r="34762" b="32126"/>
          <a:stretch/>
        </p:blipFill>
        <p:spPr bwMode="auto">
          <a:xfrm>
            <a:off x="6821714" y="775626"/>
            <a:ext cx="5297715" cy="2999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388343" y="1828362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73BBA"/>
                </a:solidFill>
              </a:rPr>
              <a:t>m2</a:t>
            </a:r>
            <a:endParaRPr lang="en-IN" dirty="0">
              <a:solidFill>
                <a:srgbClr val="673BBA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43689" y="1839822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73BBA"/>
                </a:solidFill>
              </a:rPr>
              <a:t>m1</a:t>
            </a:r>
            <a:endParaRPr lang="en-IN" dirty="0">
              <a:solidFill>
                <a:srgbClr val="673BBA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419834" y="1828362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73BBA"/>
                </a:solidFill>
              </a:rPr>
              <a:t>m0</a:t>
            </a:r>
            <a:endParaRPr lang="en-IN" dirty="0">
              <a:solidFill>
                <a:srgbClr val="673BBA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114681" y="3839962"/>
            <a:ext cx="2066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73BBA"/>
                </a:solidFill>
              </a:rPr>
              <a:t>X1=m0 ⊕ m1</a:t>
            </a:r>
            <a:r>
              <a:rPr lang="en-IN" b="1" dirty="0" smtClean="0">
                <a:solidFill>
                  <a:srgbClr val="673BBA"/>
                </a:solidFill>
              </a:rPr>
              <a:t> ⊕ m2</a:t>
            </a:r>
          </a:p>
          <a:p>
            <a:r>
              <a:rPr lang="en-US" b="1" dirty="0" smtClean="0">
                <a:solidFill>
                  <a:srgbClr val="673BBA"/>
                </a:solidFill>
              </a:rPr>
              <a:t>X2=m0 </a:t>
            </a:r>
            <a:r>
              <a:rPr lang="en-US" b="1" dirty="0">
                <a:solidFill>
                  <a:srgbClr val="673BBA"/>
                </a:solidFill>
              </a:rPr>
              <a:t>⊕ </a:t>
            </a:r>
            <a:r>
              <a:rPr lang="en-US" b="1" dirty="0" smtClean="0">
                <a:solidFill>
                  <a:srgbClr val="673BBA"/>
                </a:solidFill>
              </a:rPr>
              <a:t>m2</a:t>
            </a:r>
            <a:r>
              <a:rPr lang="en-IN" b="1" dirty="0" smtClean="0">
                <a:solidFill>
                  <a:srgbClr val="673BBA"/>
                </a:solidFill>
              </a:rPr>
              <a:t> </a:t>
            </a:r>
            <a:endParaRPr lang="en-IN" b="1" dirty="0">
              <a:solidFill>
                <a:srgbClr val="673BBA"/>
              </a:solidFill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659379"/>
              </p:ext>
            </p:extLst>
          </p:nvPr>
        </p:nvGraphicFramePr>
        <p:xfrm>
          <a:off x="212851" y="2519980"/>
          <a:ext cx="58282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2600"/>
                <a:gridCol w="832600"/>
                <a:gridCol w="832600"/>
                <a:gridCol w="832600"/>
                <a:gridCol w="832600"/>
                <a:gridCol w="832600"/>
                <a:gridCol w="832600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Time</a:t>
                      </a:r>
                      <a:endParaRPr lang="en-IN" b="1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Input</a:t>
                      </a:r>
                      <a:endParaRPr lang="en-IN" b="1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Shift register</a:t>
                      </a:r>
                      <a:endParaRPr lang="en-IN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Output</a:t>
                      </a:r>
                      <a:endParaRPr lang="en-IN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m0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m1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m2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X1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X2</a:t>
                      </a:r>
                      <a:endParaRPr lang="en-IN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938694"/>
              </p:ext>
            </p:extLst>
          </p:nvPr>
        </p:nvGraphicFramePr>
        <p:xfrm>
          <a:off x="212851" y="3261660"/>
          <a:ext cx="58282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2600"/>
                <a:gridCol w="832600"/>
                <a:gridCol w="832600"/>
                <a:gridCol w="832600"/>
                <a:gridCol w="832600"/>
                <a:gridCol w="832600"/>
                <a:gridCol w="832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IN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734233"/>
              </p:ext>
            </p:extLst>
          </p:nvPr>
        </p:nvGraphicFramePr>
        <p:xfrm>
          <a:off x="212851" y="3628438"/>
          <a:ext cx="58282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2600"/>
                <a:gridCol w="832600"/>
                <a:gridCol w="832600"/>
                <a:gridCol w="832600"/>
                <a:gridCol w="832600"/>
                <a:gridCol w="832600"/>
                <a:gridCol w="832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6" name="Rectangle 25"/>
          <p:cNvSpPr/>
          <p:nvPr/>
        </p:nvSpPr>
        <p:spPr>
          <a:xfrm>
            <a:off x="743299" y="1997651"/>
            <a:ext cx="504541" cy="370086"/>
          </a:xfrm>
          <a:prstGeom prst="rect">
            <a:avLst/>
          </a:prstGeom>
          <a:solidFill>
            <a:srgbClr val="673BB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115733"/>
              </p:ext>
            </p:extLst>
          </p:nvPr>
        </p:nvGraphicFramePr>
        <p:xfrm>
          <a:off x="212851" y="3995216"/>
          <a:ext cx="58282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2600"/>
                <a:gridCol w="832600"/>
                <a:gridCol w="832600"/>
                <a:gridCol w="832600"/>
                <a:gridCol w="832600"/>
                <a:gridCol w="832600"/>
                <a:gridCol w="832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8" name="Rectangle 27"/>
          <p:cNvSpPr/>
          <p:nvPr/>
        </p:nvSpPr>
        <p:spPr>
          <a:xfrm>
            <a:off x="1285067" y="1997495"/>
            <a:ext cx="504541" cy="370086"/>
          </a:xfrm>
          <a:prstGeom prst="rect">
            <a:avLst/>
          </a:prstGeom>
          <a:solidFill>
            <a:srgbClr val="673BB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/>
          <p:cNvSpPr/>
          <p:nvPr/>
        </p:nvSpPr>
        <p:spPr>
          <a:xfrm>
            <a:off x="4656860" y="362588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31" name="Rectangle 30"/>
          <p:cNvSpPr/>
          <p:nvPr/>
        </p:nvSpPr>
        <p:spPr>
          <a:xfrm>
            <a:off x="5484816" y="362588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32" name="Rectangle 31"/>
          <p:cNvSpPr/>
          <p:nvPr/>
        </p:nvSpPr>
        <p:spPr>
          <a:xfrm>
            <a:off x="4656860" y="397846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33" name="Rectangle 32"/>
          <p:cNvSpPr/>
          <p:nvPr/>
        </p:nvSpPr>
        <p:spPr>
          <a:xfrm>
            <a:off x="5484816" y="397469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0</a:t>
            </a:r>
            <a:endParaRPr lang="en-IN" b="1" dirty="0"/>
          </a:p>
        </p:txBody>
      </p:sp>
      <p:sp>
        <p:nvSpPr>
          <p:cNvPr id="34" name="Rectangle 33"/>
          <p:cNvSpPr/>
          <p:nvPr/>
        </p:nvSpPr>
        <p:spPr>
          <a:xfrm>
            <a:off x="1826835" y="1997495"/>
            <a:ext cx="504541" cy="370086"/>
          </a:xfrm>
          <a:prstGeom prst="rect">
            <a:avLst/>
          </a:prstGeom>
          <a:solidFill>
            <a:srgbClr val="673BB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038937"/>
              </p:ext>
            </p:extLst>
          </p:nvPr>
        </p:nvGraphicFramePr>
        <p:xfrm>
          <a:off x="212851" y="4364548"/>
          <a:ext cx="58282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2600"/>
                <a:gridCol w="832600"/>
                <a:gridCol w="832600"/>
                <a:gridCol w="832600"/>
                <a:gridCol w="832600"/>
                <a:gridCol w="832600"/>
                <a:gridCol w="832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6" name="Rectangle 35"/>
          <p:cNvSpPr/>
          <p:nvPr/>
        </p:nvSpPr>
        <p:spPr>
          <a:xfrm>
            <a:off x="4656860" y="436971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0</a:t>
            </a:r>
            <a:endParaRPr lang="en-IN" b="1" dirty="0"/>
          </a:p>
        </p:txBody>
      </p:sp>
      <p:sp>
        <p:nvSpPr>
          <p:cNvPr id="37" name="Rectangle 36"/>
          <p:cNvSpPr/>
          <p:nvPr/>
        </p:nvSpPr>
        <p:spPr>
          <a:xfrm>
            <a:off x="5484816" y="438281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0</a:t>
            </a:r>
            <a:endParaRPr lang="en-IN" b="1" dirty="0"/>
          </a:p>
        </p:txBody>
      </p: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579594"/>
              </p:ext>
            </p:extLst>
          </p:nvPr>
        </p:nvGraphicFramePr>
        <p:xfrm>
          <a:off x="212851" y="4735364"/>
          <a:ext cx="58282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2600"/>
                <a:gridCol w="832600"/>
                <a:gridCol w="832600"/>
                <a:gridCol w="832600"/>
                <a:gridCol w="832600"/>
                <a:gridCol w="832600"/>
                <a:gridCol w="832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9" name="Rectangle 38"/>
          <p:cNvSpPr/>
          <p:nvPr/>
        </p:nvSpPr>
        <p:spPr>
          <a:xfrm>
            <a:off x="4656860" y="473902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0</a:t>
            </a:r>
            <a:endParaRPr lang="en-IN" b="1" dirty="0"/>
          </a:p>
        </p:txBody>
      </p:sp>
      <p:sp>
        <p:nvSpPr>
          <p:cNvPr id="40" name="Rectangle 39"/>
          <p:cNvSpPr/>
          <p:nvPr/>
        </p:nvSpPr>
        <p:spPr>
          <a:xfrm>
            <a:off x="2322813" y="1997495"/>
            <a:ext cx="504541" cy="370086"/>
          </a:xfrm>
          <a:prstGeom prst="rect">
            <a:avLst/>
          </a:prstGeom>
          <a:solidFill>
            <a:srgbClr val="673BB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/>
          <p:cNvSpPr/>
          <p:nvPr/>
        </p:nvSpPr>
        <p:spPr>
          <a:xfrm>
            <a:off x="5465815" y="471860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1</a:t>
            </a:r>
            <a:endParaRPr lang="en-IN" b="1" dirty="0"/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945974"/>
              </p:ext>
            </p:extLst>
          </p:nvPr>
        </p:nvGraphicFramePr>
        <p:xfrm>
          <a:off x="212851" y="5101016"/>
          <a:ext cx="58282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2600"/>
                <a:gridCol w="832600"/>
                <a:gridCol w="832600"/>
                <a:gridCol w="832600"/>
                <a:gridCol w="832600"/>
                <a:gridCol w="832600"/>
                <a:gridCol w="832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3" name="Rectangle 42"/>
          <p:cNvSpPr/>
          <p:nvPr/>
        </p:nvSpPr>
        <p:spPr>
          <a:xfrm>
            <a:off x="4656860" y="511927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0</a:t>
            </a:r>
            <a:endParaRPr lang="en-IN" b="1" dirty="0"/>
          </a:p>
        </p:txBody>
      </p:sp>
      <p:sp>
        <p:nvSpPr>
          <p:cNvPr id="44" name="Rectangle 43"/>
          <p:cNvSpPr/>
          <p:nvPr/>
        </p:nvSpPr>
        <p:spPr>
          <a:xfrm>
            <a:off x="5459514" y="508791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1</a:t>
            </a:r>
            <a:endParaRPr lang="en-IN" b="1" dirty="0"/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496195"/>
              </p:ext>
            </p:extLst>
          </p:nvPr>
        </p:nvGraphicFramePr>
        <p:xfrm>
          <a:off x="212851" y="5472619"/>
          <a:ext cx="58282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2600"/>
                <a:gridCol w="832600"/>
                <a:gridCol w="832600"/>
                <a:gridCol w="832600"/>
                <a:gridCol w="832600"/>
                <a:gridCol w="832600"/>
                <a:gridCol w="832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6" name="Rectangle 45"/>
          <p:cNvSpPr/>
          <p:nvPr/>
        </p:nvSpPr>
        <p:spPr>
          <a:xfrm>
            <a:off x="4656860" y="545507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47" name="Rectangle 46"/>
          <p:cNvSpPr/>
          <p:nvPr/>
        </p:nvSpPr>
        <p:spPr>
          <a:xfrm>
            <a:off x="5448985" y="545724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1</a:t>
            </a:r>
            <a:endParaRPr lang="en-IN" b="1" dirty="0"/>
          </a:p>
        </p:txBody>
      </p:sp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803494"/>
              </p:ext>
            </p:extLst>
          </p:nvPr>
        </p:nvGraphicFramePr>
        <p:xfrm>
          <a:off x="212852" y="5984206"/>
          <a:ext cx="5828199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323"/>
                <a:gridCol w="448323"/>
                <a:gridCol w="448323"/>
                <a:gridCol w="448323"/>
                <a:gridCol w="448323"/>
                <a:gridCol w="448323"/>
                <a:gridCol w="448323"/>
                <a:gridCol w="448323"/>
                <a:gridCol w="448323"/>
                <a:gridCol w="448323"/>
                <a:gridCol w="448323"/>
                <a:gridCol w="448323"/>
                <a:gridCol w="44832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n=</a:t>
                      </a:r>
                      <a:endParaRPr lang="en-IN" sz="20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20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20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20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20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20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2000" b="1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2000" b="1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2000" b="1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20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20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20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20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3" name="Rectangle 52"/>
          <p:cNvSpPr/>
          <p:nvPr/>
        </p:nvSpPr>
        <p:spPr>
          <a:xfrm>
            <a:off x="4409344" y="3625130"/>
            <a:ext cx="1638740" cy="370086"/>
          </a:xfrm>
          <a:prstGeom prst="rect">
            <a:avLst/>
          </a:prstGeom>
          <a:solidFill>
            <a:srgbClr val="673BB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Rectangle 53"/>
          <p:cNvSpPr/>
          <p:nvPr/>
        </p:nvSpPr>
        <p:spPr>
          <a:xfrm>
            <a:off x="741696" y="598571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56" name="Rectangle 55"/>
          <p:cNvSpPr/>
          <p:nvPr/>
        </p:nvSpPr>
        <p:spPr>
          <a:xfrm>
            <a:off x="1186196" y="598571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57" name="Rectangle 56"/>
          <p:cNvSpPr/>
          <p:nvPr/>
        </p:nvSpPr>
        <p:spPr>
          <a:xfrm>
            <a:off x="4394830" y="4003054"/>
            <a:ext cx="1638740" cy="370086"/>
          </a:xfrm>
          <a:prstGeom prst="rect">
            <a:avLst/>
          </a:prstGeom>
          <a:solidFill>
            <a:srgbClr val="673BB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Rectangle 57"/>
          <p:cNvSpPr/>
          <p:nvPr/>
        </p:nvSpPr>
        <p:spPr>
          <a:xfrm>
            <a:off x="1630696" y="598203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59" name="Rectangle 58"/>
          <p:cNvSpPr/>
          <p:nvPr/>
        </p:nvSpPr>
        <p:spPr>
          <a:xfrm>
            <a:off x="2075196" y="597403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0</a:t>
            </a:r>
            <a:endParaRPr lang="en-IN" b="1" dirty="0"/>
          </a:p>
        </p:txBody>
      </p:sp>
      <p:sp>
        <p:nvSpPr>
          <p:cNvPr id="60" name="Rectangle 59"/>
          <p:cNvSpPr/>
          <p:nvPr/>
        </p:nvSpPr>
        <p:spPr>
          <a:xfrm>
            <a:off x="4394830" y="4377000"/>
            <a:ext cx="1638740" cy="370086"/>
          </a:xfrm>
          <a:prstGeom prst="rect">
            <a:avLst/>
          </a:prstGeom>
          <a:solidFill>
            <a:srgbClr val="673BB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Rectangle 60"/>
          <p:cNvSpPr/>
          <p:nvPr/>
        </p:nvSpPr>
        <p:spPr>
          <a:xfrm>
            <a:off x="2510772" y="598673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0</a:t>
            </a:r>
            <a:endParaRPr lang="en-IN" b="1" dirty="0"/>
          </a:p>
        </p:txBody>
      </p:sp>
      <p:sp>
        <p:nvSpPr>
          <p:cNvPr id="62" name="Rectangle 61"/>
          <p:cNvSpPr/>
          <p:nvPr/>
        </p:nvSpPr>
        <p:spPr>
          <a:xfrm>
            <a:off x="2966144" y="598953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0</a:t>
            </a:r>
            <a:endParaRPr lang="en-IN" b="1" dirty="0"/>
          </a:p>
        </p:txBody>
      </p:sp>
      <p:sp>
        <p:nvSpPr>
          <p:cNvPr id="63" name="Rectangle 62"/>
          <p:cNvSpPr/>
          <p:nvPr/>
        </p:nvSpPr>
        <p:spPr>
          <a:xfrm>
            <a:off x="4409344" y="4760985"/>
            <a:ext cx="1638740" cy="370086"/>
          </a:xfrm>
          <a:prstGeom prst="rect">
            <a:avLst/>
          </a:prstGeom>
          <a:solidFill>
            <a:srgbClr val="673BB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Rectangle 63"/>
          <p:cNvSpPr/>
          <p:nvPr/>
        </p:nvSpPr>
        <p:spPr>
          <a:xfrm>
            <a:off x="3420024" y="598038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0</a:t>
            </a:r>
            <a:endParaRPr lang="en-IN" b="1" dirty="0"/>
          </a:p>
        </p:txBody>
      </p:sp>
      <p:sp>
        <p:nvSpPr>
          <p:cNvPr id="65" name="Rectangle 64"/>
          <p:cNvSpPr/>
          <p:nvPr/>
        </p:nvSpPr>
        <p:spPr>
          <a:xfrm>
            <a:off x="3873904" y="598673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IN" b="1" dirty="0"/>
          </a:p>
        </p:txBody>
      </p:sp>
      <p:sp>
        <p:nvSpPr>
          <p:cNvPr id="66" name="Rectangle 65"/>
          <p:cNvSpPr/>
          <p:nvPr/>
        </p:nvSpPr>
        <p:spPr>
          <a:xfrm>
            <a:off x="4409344" y="5135742"/>
            <a:ext cx="1638740" cy="370086"/>
          </a:xfrm>
          <a:prstGeom prst="rect">
            <a:avLst/>
          </a:prstGeom>
          <a:solidFill>
            <a:srgbClr val="673BB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ectangle 69"/>
          <p:cNvSpPr/>
          <p:nvPr/>
        </p:nvSpPr>
        <p:spPr>
          <a:xfrm>
            <a:off x="4324369" y="598038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0</a:t>
            </a:r>
            <a:endParaRPr lang="en-IN" b="1" dirty="0"/>
          </a:p>
        </p:txBody>
      </p:sp>
      <p:sp>
        <p:nvSpPr>
          <p:cNvPr id="71" name="Rectangle 70"/>
          <p:cNvSpPr/>
          <p:nvPr/>
        </p:nvSpPr>
        <p:spPr>
          <a:xfrm>
            <a:off x="4778249" y="598673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IN" b="1" dirty="0"/>
          </a:p>
        </p:txBody>
      </p:sp>
      <p:sp>
        <p:nvSpPr>
          <p:cNvPr id="72" name="Rectangle 71"/>
          <p:cNvSpPr/>
          <p:nvPr/>
        </p:nvSpPr>
        <p:spPr>
          <a:xfrm>
            <a:off x="4409344" y="5498480"/>
            <a:ext cx="1638740" cy="370086"/>
          </a:xfrm>
          <a:prstGeom prst="rect">
            <a:avLst/>
          </a:prstGeom>
          <a:solidFill>
            <a:srgbClr val="673BB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Rectangle 73"/>
          <p:cNvSpPr/>
          <p:nvPr/>
        </p:nvSpPr>
        <p:spPr>
          <a:xfrm>
            <a:off x="5228714" y="599410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IN" b="1" dirty="0"/>
          </a:p>
        </p:txBody>
      </p:sp>
      <p:sp>
        <p:nvSpPr>
          <p:cNvPr id="75" name="Rectangle 74"/>
          <p:cNvSpPr/>
          <p:nvPr/>
        </p:nvSpPr>
        <p:spPr>
          <a:xfrm>
            <a:off x="5660276" y="598673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44746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0" grpId="0"/>
      <p:bldP spid="19" grpId="0"/>
      <p:bldP spid="20" grpId="0"/>
      <p:bldP spid="21" grpId="0"/>
      <p:bldP spid="26" grpId="0" animBg="1"/>
      <p:bldP spid="26" grpId="1" animBg="1"/>
      <p:bldP spid="28" grpId="0" animBg="1"/>
      <p:bldP spid="28" grpId="1" animBg="1"/>
      <p:bldP spid="30" grpId="0"/>
      <p:bldP spid="31" grpId="0"/>
      <p:bldP spid="32" grpId="0"/>
      <p:bldP spid="33" grpId="0"/>
      <p:bldP spid="34" grpId="0" animBg="1"/>
      <p:bldP spid="34" grpId="1" animBg="1"/>
      <p:bldP spid="36" grpId="0"/>
      <p:bldP spid="37" grpId="0"/>
      <p:bldP spid="39" grpId="0"/>
      <p:bldP spid="40" grpId="0" animBg="1"/>
      <p:bldP spid="41" grpId="0"/>
      <p:bldP spid="43" grpId="0"/>
      <p:bldP spid="44" grpId="0"/>
      <p:bldP spid="46" grpId="0"/>
      <p:bldP spid="47" grpId="0"/>
      <p:bldP spid="53" grpId="0" animBg="1"/>
      <p:bldP spid="53" grpId="1" animBg="1"/>
      <p:bldP spid="54" grpId="0"/>
      <p:bldP spid="56" grpId="0"/>
      <p:bldP spid="57" grpId="0" animBg="1"/>
      <p:bldP spid="57" grpId="1" animBg="1"/>
      <p:bldP spid="58" grpId="0"/>
      <p:bldP spid="59" grpId="0"/>
      <p:bldP spid="60" grpId="0" animBg="1"/>
      <p:bldP spid="60" grpId="1" animBg="1"/>
      <p:bldP spid="61" grpId="0"/>
      <p:bldP spid="62" grpId="0"/>
      <p:bldP spid="63" grpId="0" animBg="1"/>
      <p:bldP spid="63" grpId="1" animBg="1"/>
      <p:bldP spid="64" grpId="0"/>
      <p:bldP spid="65" grpId="0"/>
      <p:bldP spid="66" grpId="0" animBg="1"/>
      <p:bldP spid="66" grpId="1" animBg="1"/>
      <p:bldP spid="70" grpId="0"/>
      <p:bldP spid="71" grpId="0"/>
      <p:bldP spid="72" grpId="0" animBg="1"/>
      <p:bldP spid="72" grpId="1" animBg="1"/>
      <p:bldP spid="74" grpId="0"/>
      <p:bldP spid="7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Convolutional </a:t>
            </a:r>
            <a:r>
              <a:rPr lang="en-IN" dirty="0" smtClean="0"/>
              <a:t>Codes: Example 1 state diagram</a:t>
            </a:r>
            <a:endParaRPr lang="en-IN" dirty="0"/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221722"/>
              </p:ext>
            </p:extLst>
          </p:nvPr>
        </p:nvGraphicFramePr>
        <p:xfrm>
          <a:off x="0" y="711201"/>
          <a:ext cx="58282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2600"/>
                <a:gridCol w="832600"/>
                <a:gridCol w="832600"/>
                <a:gridCol w="832600"/>
                <a:gridCol w="832600"/>
                <a:gridCol w="832600"/>
                <a:gridCol w="832600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Time</a:t>
                      </a:r>
                      <a:endParaRPr lang="en-IN" b="1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Input</a:t>
                      </a:r>
                      <a:endParaRPr lang="en-IN" b="1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Shift register</a:t>
                      </a:r>
                      <a:endParaRPr lang="en-IN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Output</a:t>
                      </a:r>
                      <a:endParaRPr lang="en-IN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m0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m1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m2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X1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X2</a:t>
                      </a:r>
                      <a:endParaRPr lang="en-IN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81349"/>
              </p:ext>
            </p:extLst>
          </p:nvPr>
        </p:nvGraphicFramePr>
        <p:xfrm>
          <a:off x="0" y="1452881"/>
          <a:ext cx="58282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2600"/>
                <a:gridCol w="832600"/>
                <a:gridCol w="832600"/>
                <a:gridCol w="832600"/>
                <a:gridCol w="832600"/>
                <a:gridCol w="832600"/>
                <a:gridCol w="832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IN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601178"/>
              </p:ext>
            </p:extLst>
          </p:nvPr>
        </p:nvGraphicFramePr>
        <p:xfrm>
          <a:off x="0" y="1819659"/>
          <a:ext cx="58282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2600"/>
                <a:gridCol w="832600"/>
                <a:gridCol w="832600"/>
                <a:gridCol w="832600"/>
                <a:gridCol w="832600"/>
                <a:gridCol w="832600"/>
                <a:gridCol w="832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686056"/>
              </p:ext>
            </p:extLst>
          </p:nvPr>
        </p:nvGraphicFramePr>
        <p:xfrm>
          <a:off x="0" y="2186437"/>
          <a:ext cx="58282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2600"/>
                <a:gridCol w="832600"/>
                <a:gridCol w="832600"/>
                <a:gridCol w="832600"/>
                <a:gridCol w="832600"/>
                <a:gridCol w="832600"/>
                <a:gridCol w="832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0" name="Rectangle 29"/>
          <p:cNvSpPr/>
          <p:nvPr/>
        </p:nvSpPr>
        <p:spPr>
          <a:xfrm>
            <a:off x="4444009" y="181710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31" name="Rectangle 30"/>
          <p:cNvSpPr/>
          <p:nvPr/>
        </p:nvSpPr>
        <p:spPr>
          <a:xfrm>
            <a:off x="5271965" y="181710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32" name="Rectangle 31"/>
          <p:cNvSpPr/>
          <p:nvPr/>
        </p:nvSpPr>
        <p:spPr>
          <a:xfrm>
            <a:off x="4444009" y="216968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33" name="Rectangle 32"/>
          <p:cNvSpPr/>
          <p:nvPr/>
        </p:nvSpPr>
        <p:spPr>
          <a:xfrm>
            <a:off x="5271965" y="216592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0</a:t>
            </a:r>
            <a:endParaRPr lang="en-IN" b="1" dirty="0"/>
          </a:p>
        </p:txBody>
      </p:sp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148783"/>
              </p:ext>
            </p:extLst>
          </p:nvPr>
        </p:nvGraphicFramePr>
        <p:xfrm>
          <a:off x="0" y="2555769"/>
          <a:ext cx="58282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2600"/>
                <a:gridCol w="832600"/>
                <a:gridCol w="832600"/>
                <a:gridCol w="832600"/>
                <a:gridCol w="832600"/>
                <a:gridCol w="832600"/>
                <a:gridCol w="832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6" name="Rectangle 35"/>
          <p:cNvSpPr/>
          <p:nvPr/>
        </p:nvSpPr>
        <p:spPr>
          <a:xfrm>
            <a:off x="4444009" y="256093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0</a:t>
            </a:r>
            <a:endParaRPr lang="en-IN" b="1" dirty="0"/>
          </a:p>
        </p:txBody>
      </p:sp>
      <p:sp>
        <p:nvSpPr>
          <p:cNvPr id="37" name="Rectangle 36"/>
          <p:cNvSpPr/>
          <p:nvPr/>
        </p:nvSpPr>
        <p:spPr>
          <a:xfrm>
            <a:off x="5271965" y="257403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0</a:t>
            </a:r>
            <a:endParaRPr lang="en-IN" b="1" dirty="0"/>
          </a:p>
        </p:txBody>
      </p: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998605"/>
              </p:ext>
            </p:extLst>
          </p:nvPr>
        </p:nvGraphicFramePr>
        <p:xfrm>
          <a:off x="0" y="2926585"/>
          <a:ext cx="58282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2600"/>
                <a:gridCol w="832600"/>
                <a:gridCol w="832600"/>
                <a:gridCol w="832600"/>
                <a:gridCol w="832600"/>
                <a:gridCol w="832600"/>
                <a:gridCol w="832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9" name="Rectangle 38"/>
          <p:cNvSpPr/>
          <p:nvPr/>
        </p:nvSpPr>
        <p:spPr>
          <a:xfrm>
            <a:off x="4444009" y="293024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0</a:t>
            </a:r>
            <a:endParaRPr lang="en-IN" b="1" dirty="0"/>
          </a:p>
        </p:txBody>
      </p:sp>
      <p:sp>
        <p:nvSpPr>
          <p:cNvPr id="41" name="Rectangle 40"/>
          <p:cNvSpPr/>
          <p:nvPr/>
        </p:nvSpPr>
        <p:spPr>
          <a:xfrm>
            <a:off x="5252964" y="290983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1</a:t>
            </a:r>
            <a:endParaRPr lang="en-IN" b="1" dirty="0"/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07759"/>
              </p:ext>
            </p:extLst>
          </p:nvPr>
        </p:nvGraphicFramePr>
        <p:xfrm>
          <a:off x="0" y="3292237"/>
          <a:ext cx="58282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2600"/>
                <a:gridCol w="832600"/>
                <a:gridCol w="832600"/>
                <a:gridCol w="832600"/>
                <a:gridCol w="832600"/>
                <a:gridCol w="832600"/>
                <a:gridCol w="832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3" name="Rectangle 42"/>
          <p:cNvSpPr/>
          <p:nvPr/>
        </p:nvSpPr>
        <p:spPr>
          <a:xfrm>
            <a:off x="4444009" y="331050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0</a:t>
            </a:r>
            <a:endParaRPr lang="en-IN" b="1" dirty="0"/>
          </a:p>
        </p:txBody>
      </p:sp>
      <p:sp>
        <p:nvSpPr>
          <p:cNvPr id="44" name="Rectangle 43"/>
          <p:cNvSpPr/>
          <p:nvPr/>
        </p:nvSpPr>
        <p:spPr>
          <a:xfrm>
            <a:off x="5246663" y="327913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1</a:t>
            </a:r>
            <a:endParaRPr lang="en-IN" b="1" dirty="0"/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904871"/>
              </p:ext>
            </p:extLst>
          </p:nvPr>
        </p:nvGraphicFramePr>
        <p:xfrm>
          <a:off x="0" y="3663840"/>
          <a:ext cx="58282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2600"/>
                <a:gridCol w="832600"/>
                <a:gridCol w="832600"/>
                <a:gridCol w="832600"/>
                <a:gridCol w="832600"/>
                <a:gridCol w="832600"/>
                <a:gridCol w="832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6" name="Rectangle 45"/>
          <p:cNvSpPr/>
          <p:nvPr/>
        </p:nvSpPr>
        <p:spPr>
          <a:xfrm>
            <a:off x="4444009" y="364629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47" name="Rectangle 46"/>
          <p:cNvSpPr/>
          <p:nvPr/>
        </p:nvSpPr>
        <p:spPr>
          <a:xfrm>
            <a:off x="5236134" y="364847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1</a:t>
            </a:r>
            <a:endParaRPr lang="en-IN" b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683897"/>
              </p:ext>
            </p:extLst>
          </p:nvPr>
        </p:nvGraphicFramePr>
        <p:xfrm>
          <a:off x="5828200" y="724276"/>
          <a:ext cx="2980353" cy="7273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3451"/>
                <a:gridCol w="993451"/>
                <a:gridCol w="993451"/>
              </a:tblGrid>
              <a:tr h="72732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Input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Previous State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Next </a:t>
                      </a:r>
                    </a:p>
                    <a:p>
                      <a:pPr algn="ctr"/>
                      <a:r>
                        <a:rPr lang="en-US" b="1" dirty="0" smtClean="0"/>
                        <a:t>State</a:t>
                      </a:r>
                      <a:endParaRPr lang="en-IN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7" name="Table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912692"/>
              </p:ext>
            </p:extLst>
          </p:nvPr>
        </p:nvGraphicFramePr>
        <p:xfrm>
          <a:off x="5828200" y="1458444"/>
          <a:ext cx="2980353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3451"/>
                <a:gridCol w="993451"/>
                <a:gridCol w="99345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00</a:t>
                      </a:r>
                      <a:endParaRPr lang="en-IN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930191"/>
              </p:ext>
            </p:extLst>
          </p:nvPr>
        </p:nvGraphicFramePr>
        <p:xfrm>
          <a:off x="0" y="4045603"/>
          <a:ext cx="985544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772"/>
                <a:gridCol w="49277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a=</a:t>
                      </a:r>
                      <a:endParaRPr lang="en-IN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00</a:t>
                      </a:r>
                      <a:endParaRPr lang="en-IN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b=</a:t>
                      </a:r>
                      <a:endParaRPr lang="en-IN" b="1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10</a:t>
                      </a:r>
                      <a:endParaRPr lang="en-IN" b="1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c=</a:t>
                      </a:r>
                      <a:endParaRPr lang="en-IN" b="1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01</a:t>
                      </a:r>
                      <a:endParaRPr lang="en-IN" b="1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d=</a:t>
                      </a:r>
                      <a:endParaRPr lang="en-IN" b="1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11</a:t>
                      </a:r>
                      <a:endParaRPr lang="en-IN" b="1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881068"/>
              </p:ext>
            </p:extLst>
          </p:nvPr>
        </p:nvGraphicFramePr>
        <p:xfrm>
          <a:off x="5828199" y="1822013"/>
          <a:ext cx="2980353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3451"/>
                <a:gridCol w="993451"/>
                <a:gridCol w="99345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en-IN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00</a:t>
                      </a:r>
                      <a:endParaRPr lang="en-IN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3" name="Table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843725"/>
              </p:ext>
            </p:extLst>
          </p:nvPr>
        </p:nvGraphicFramePr>
        <p:xfrm>
          <a:off x="5821802" y="2188121"/>
          <a:ext cx="2980353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3451"/>
                <a:gridCol w="993451"/>
                <a:gridCol w="99345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10</a:t>
                      </a:r>
                      <a:endParaRPr lang="en-IN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6" name="Table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749908"/>
              </p:ext>
            </p:extLst>
          </p:nvPr>
        </p:nvGraphicFramePr>
        <p:xfrm>
          <a:off x="5821801" y="2551690"/>
          <a:ext cx="2980353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3451"/>
                <a:gridCol w="993451"/>
                <a:gridCol w="99345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en-IN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10</a:t>
                      </a:r>
                      <a:endParaRPr lang="en-IN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7" name="Table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080988"/>
              </p:ext>
            </p:extLst>
          </p:nvPr>
        </p:nvGraphicFramePr>
        <p:xfrm>
          <a:off x="5828199" y="2924231"/>
          <a:ext cx="2980353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3451"/>
                <a:gridCol w="993451"/>
                <a:gridCol w="99345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01</a:t>
                      </a:r>
                      <a:endParaRPr lang="en-IN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8" name="Table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507254"/>
              </p:ext>
            </p:extLst>
          </p:nvPr>
        </p:nvGraphicFramePr>
        <p:xfrm>
          <a:off x="5828198" y="3287800"/>
          <a:ext cx="2980353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3451"/>
                <a:gridCol w="993451"/>
                <a:gridCol w="99345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en-IN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01</a:t>
                      </a:r>
                      <a:endParaRPr lang="en-IN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9" name="Table 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276660"/>
              </p:ext>
            </p:extLst>
          </p:nvPr>
        </p:nvGraphicFramePr>
        <p:xfrm>
          <a:off x="5826028" y="3660341"/>
          <a:ext cx="2980353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3451"/>
                <a:gridCol w="993451"/>
                <a:gridCol w="99345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11</a:t>
                      </a:r>
                      <a:endParaRPr lang="en-IN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0" name="Table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846379"/>
              </p:ext>
            </p:extLst>
          </p:nvPr>
        </p:nvGraphicFramePr>
        <p:xfrm>
          <a:off x="5826027" y="4023910"/>
          <a:ext cx="2980353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3451"/>
                <a:gridCol w="993451"/>
                <a:gridCol w="99345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en-IN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11</a:t>
                      </a:r>
                      <a:endParaRPr lang="en-IN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837928" y="1459177"/>
            <a:ext cx="4990270" cy="352577"/>
          </a:xfrm>
          <a:prstGeom prst="rect">
            <a:avLst/>
          </a:prstGeom>
          <a:solidFill>
            <a:srgbClr val="673BBA">
              <a:alpha val="2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2" name="Rectangle 81"/>
          <p:cNvSpPr/>
          <p:nvPr/>
        </p:nvSpPr>
        <p:spPr>
          <a:xfrm>
            <a:off x="837928" y="2563837"/>
            <a:ext cx="4990270" cy="352577"/>
          </a:xfrm>
          <a:prstGeom prst="rect">
            <a:avLst/>
          </a:prstGeom>
          <a:solidFill>
            <a:srgbClr val="673BBA">
              <a:alpha val="2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8105034" y="1471144"/>
            <a:ext cx="412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11</a:t>
            </a:r>
            <a:endParaRPr lang="en-IN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118609" y="1814834"/>
            <a:ext cx="412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01</a:t>
            </a:r>
            <a:endParaRPr lang="en-IN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831626" y="2195962"/>
            <a:ext cx="4990270" cy="352577"/>
          </a:xfrm>
          <a:prstGeom prst="rect">
            <a:avLst/>
          </a:prstGeom>
          <a:solidFill>
            <a:srgbClr val="673BBA">
              <a:alpha val="2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8096452" y="2202522"/>
            <a:ext cx="412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00</a:t>
            </a:r>
            <a:endParaRPr lang="en-IN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48438" y="2571427"/>
            <a:ext cx="300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--</a:t>
            </a:r>
            <a:endParaRPr lang="en-IN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837927" y="2919350"/>
            <a:ext cx="4990270" cy="727419"/>
          </a:xfrm>
          <a:prstGeom prst="rect">
            <a:avLst/>
          </a:prstGeom>
          <a:solidFill>
            <a:srgbClr val="673BBA">
              <a:alpha val="2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8105035" y="2909806"/>
            <a:ext cx="412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11</a:t>
            </a:r>
            <a:endParaRPr lang="en-IN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118609" y="3296772"/>
            <a:ext cx="412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01</a:t>
            </a:r>
            <a:endParaRPr lang="en-IN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824354" y="1813996"/>
            <a:ext cx="4990270" cy="352577"/>
          </a:xfrm>
          <a:prstGeom prst="rect">
            <a:avLst/>
          </a:prstGeom>
          <a:solidFill>
            <a:srgbClr val="673BBA">
              <a:alpha val="2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9" name="Rectangle 88"/>
          <p:cNvSpPr/>
          <p:nvPr/>
        </p:nvSpPr>
        <p:spPr>
          <a:xfrm>
            <a:off x="844231" y="3654936"/>
            <a:ext cx="4990270" cy="352577"/>
          </a:xfrm>
          <a:prstGeom prst="rect">
            <a:avLst/>
          </a:prstGeom>
          <a:solidFill>
            <a:srgbClr val="673BBA">
              <a:alpha val="2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8105908" y="3658476"/>
            <a:ext cx="412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00</a:t>
            </a:r>
            <a:endParaRPr lang="en-IN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105909" y="4045603"/>
            <a:ext cx="412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10</a:t>
            </a:r>
            <a:endParaRPr lang="en-IN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9925695" y="1161053"/>
            <a:ext cx="1193983" cy="595280"/>
          </a:xfrm>
          <a:prstGeom prst="ellipse">
            <a:avLst/>
          </a:prstGeom>
          <a:solidFill>
            <a:schemeClr val="tx2">
              <a:lumMod val="50000"/>
              <a:alpha val="3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a=00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91" name="Oval 90"/>
          <p:cNvSpPr/>
          <p:nvPr/>
        </p:nvSpPr>
        <p:spPr>
          <a:xfrm>
            <a:off x="9925695" y="2345479"/>
            <a:ext cx="1193983" cy="595280"/>
          </a:xfrm>
          <a:prstGeom prst="ellipse">
            <a:avLst/>
          </a:prstGeom>
          <a:solidFill>
            <a:schemeClr val="accent6">
              <a:lumMod val="50000"/>
              <a:alpha val="3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b=10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92" name="Oval 91"/>
          <p:cNvSpPr/>
          <p:nvPr/>
        </p:nvSpPr>
        <p:spPr>
          <a:xfrm>
            <a:off x="9925695" y="3529905"/>
            <a:ext cx="1193983" cy="595280"/>
          </a:xfrm>
          <a:prstGeom prst="ellipse">
            <a:avLst/>
          </a:prstGeom>
          <a:solidFill>
            <a:schemeClr val="accent5">
              <a:lumMod val="50000"/>
              <a:alpha val="3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c=01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93" name="Oval 92"/>
          <p:cNvSpPr/>
          <p:nvPr/>
        </p:nvSpPr>
        <p:spPr>
          <a:xfrm>
            <a:off x="9925695" y="4714332"/>
            <a:ext cx="1193983" cy="595280"/>
          </a:xfrm>
          <a:prstGeom prst="ellipse">
            <a:avLst/>
          </a:prstGeom>
          <a:solidFill>
            <a:schemeClr val="accent3">
              <a:lumMod val="50000"/>
              <a:alpha val="3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d=11</a:t>
            </a:r>
            <a:endParaRPr lang="en-IN" b="1" dirty="0">
              <a:solidFill>
                <a:schemeClr val="tx1"/>
              </a:solidFill>
            </a:endParaRPr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752250"/>
              </p:ext>
            </p:extLst>
          </p:nvPr>
        </p:nvGraphicFramePr>
        <p:xfrm>
          <a:off x="6802144" y="4429357"/>
          <a:ext cx="227988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9456"/>
                <a:gridCol w="136042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Input 1:</a:t>
                      </a:r>
                      <a:endParaRPr lang="en-IN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----------&gt;</a:t>
                      </a:r>
                      <a:endParaRPr lang="en-IN" b="1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Input 0:</a:t>
                      </a:r>
                      <a:endParaRPr lang="en-IN" b="1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b="1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49" name="Straight Arrow Connector 48"/>
          <p:cNvCxnSpPr/>
          <p:nvPr/>
        </p:nvCxnSpPr>
        <p:spPr>
          <a:xfrm>
            <a:off x="7886700" y="4968454"/>
            <a:ext cx="8509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urved Connector 93"/>
          <p:cNvCxnSpPr>
            <a:stCxn id="23" idx="6"/>
            <a:endCxn id="93" idx="6"/>
          </p:cNvCxnSpPr>
          <p:nvPr/>
        </p:nvCxnSpPr>
        <p:spPr>
          <a:xfrm>
            <a:off x="11119678" y="1458693"/>
            <a:ext cx="12700" cy="3553279"/>
          </a:xfrm>
          <a:prstGeom prst="curvedConnector3">
            <a:avLst>
              <a:gd name="adj1" fmla="val 6400000"/>
            </a:avLst>
          </a:prstGeom>
          <a:ln w="254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urved Connector 96"/>
          <p:cNvCxnSpPr>
            <a:stCxn id="23" idx="7"/>
            <a:endCxn id="92" idx="6"/>
          </p:cNvCxnSpPr>
          <p:nvPr/>
        </p:nvCxnSpPr>
        <p:spPr>
          <a:xfrm rot="16200000" flipH="1">
            <a:off x="9742592" y="2450460"/>
            <a:ext cx="2579315" cy="174855"/>
          </a:xfrm>
          <a:prstGeom prst="curvedConnector4">
            <a:avLst>
              <a:gd name="adj1" fmla="val -12243"/>
              <a:gd name="adj2" fmla="val 670677"/>
            </a:avLst>
          </a:prstGeom>
          <a:ln w="25400">
            <a:solidFill>
              <a:schemeClr val="tx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91" idx="0"/>
            <a:endCxn id="23" idx="4"/>
          </p:cNvCxnSpPr>
          <p:nvPr/>
        </p:nvCxnSpPr>
        <p:spPr>
          <a:xfrm flipV="1">
            <a:off x="10522687" y="1756333"/>
            <a:ext cx="0" cy="589146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2" idx="4"/>
            <a:endCxn id="93" idx="0"/>
          </p:cNvCxnSpPr>
          <p:nvPr/>
        </p:nvCxnSpPr>
        <p:spPr>
          <a:xfrm>
            <a:off x="10522687" y="4125185"/>
            <a:ext cx="0" cy="589147"/>
          </a:xfrm>
          <a:prstGeom prst="straightConnector1">
            <a:avLst/>
          </a:prstGeom>
          <a:ln w="254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urved Connector 114"/>
          <p:cNvCxnSpPr>
            <a:stCxn id="92" idx="4"/>
            <a:endCxn id="92" idx="0"/>
          </p:cNvCxnSpPr>
          <p:nvPr/>
        </p:nvCxnSpPr>
        <p:spPr>
          <a:xfrm rot="5400000" flipH="1">
            <a:off x="10225047" y="3827545"/>
            <a:ext cx="595280" cy="12700"/>
          </a:xfrm>
          <a:prstGeom prst="curvedConnector5">
            <a:avLst>
              <a:gd name="adj1" fmla="val -38402"/>
              <a:gd name="adj2" fmla="val 6500717"/>
              <a:gd name="adj3" fmla="val 138402"/>
            </a:avLst>
          </a:prstGeom>
          <a:ln w="25400">
            <a:solidFill>
              <a:schemeClr val="accent5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urved Connector 117"/>
          <p:cNvCxnSpPr>
            <a:stCxn id="93" idx="2"/>
            <a:endCxn id="23" idx="2"/>
          </p:cNvCxnSpPr>
          <p:nvPr/>
        </p:nvCxnSpPr>
        <p:spPr>
          <a:xfrm rot="10800000">
            <a:off x="9925695" y="1458694"/>
            <a:ext cx="12700" cy="3553279"/>
          </a:xfrm>
          <a:prstGeom prst="curvedConnector3">
            <a:avLst>
              <a:gd name="adj1" fmla="val 7171433"/>
            </a:avLst>
          </a:prstGeom>
          <a:ln w="254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urved Connector 120"/>
          <p:cNvCxnSpPr>
            <a:stCxn id="93" idx="2"/>
            <a:endCxn id="91" idx="2"/>
          </p:cNvCxnSpPr>
          <p:nvPr/>
        </p:nvCxnSpPr>
        <p:spPr>
          <a:xfrm rot="10800000">
            <a:off x="9925695" y="2643120"/>
            <a:ext cx="12700" cy="2368853"/>
          </a:xfrm>
          <a:prstGeom prst="curvedConnector3">
            <a:avLst>
              <a:gd name="adj1" fmla="val 5000000"/>
            </a:avLst>
          </a:prstGeom>
          <a:ln w="25400">
            <a:solidFill>
              <a:schemeClr val="accent3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508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2" grpId="0" animBg="1"/>
      <p:bldP spid="82" grpId="1" animBg="1"/>
      <p:bldP spid="7" grpId="0"/>
      <p:bldP spid="83" grpId="0"/>
      <p:bldP spid="84" grpId="0" animBg="1"/>
      <p:bldP spid="84" grpId="1" animBg="1"/>
      <p:bldP spid="8" grpId="0"/>
      <p:bldP spid="9" grpId="0"/>
      <p:bldP spid="85" grpId="0" animBg="1"/>
      <p:bldP spid="85" grpId="1" animBg="1"/>
      <p:bldP spid="11" grpId="0"/>
      <p:bldP spid="12" grpId="0"/>
      <p:bldP spid="88" grpId="0" animBg="1"/>
      <p:bldP spid="88" grpId="1" animBg="1"/>
      <p:bldP spid="89" grpId="0" animBg="1"/>
      <p:bldP spid="89" grpId="1" animBg="1"/>
      <p:bldP spid="16" grpId="0"/>
      <p:bldP spid="17" grpId="0"/>
      <p:bldP spid="23" grpId="0" animBg="1"/>
      <p:bldP spid="91" grpId="0" animBg="1"/>
      <p:bldP spid="92" grpId="0" animBg="1"/>
      <p:bldP spid="9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Automatic Repeat Request (ARQ)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345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Automatic </a:t>
            </a:r>
            <a:r>
              <a:rPr lang="en-IN" dirty="0"/>
              <a:t>Repeat Request </a:t>
            </a:r>
            <a:r>
              <a:rPr lang="en-IN" dirty="0" smtClean="0"/>
              <a:t>(ARQ)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1201"/>
            <a:ext cx="7214357" cy="5590565"/>
          </a:xfrm>
        </p:spPr>
        <p:txBody>
          <a:bodyPr/>
          <a:lstStyle/>
          <a:p>
            <a:r>
              <a:rPr lang="en-US" altLang="en-US" dirty="0" smtClean="0"/>
              <a:t>ARQ Mechanism </a:t>
            </a:r>
            <a:r>
              <a:rPr lang="en-US" altLang="en-US" dirty="0"/>
              <a:t>used in </a:t>
            </a:r>
            <a:r>
              <a:rPr lang="en-US" altLang="en-US" dirty="0">
                <a:solidFill>
                  <a:srgbClr val="673BBA"/>
                </a:solidFill>
              </a:rPr>
              <a:t>data link control </a:t>
            </a:r>
            <a:r>
              <a:rPr lang="en-US" altLang="en-US" dirty="0"/>
              <a:t>and </a:t>
            </a:r>
            <a:r>
              <a:rPr lang="en-US" altLang="en-US" dirty="0">
                <a:solidFill>
                  <a:srgbClr val="673BBA"/>
                </a:solidFill>
              </a:rPr>
              <a:t>transport </a:t>
            </a:r>
            <a:r>
              <a:rPr lang="en-US" altLang="en-US" dirty="0" smtClean="0">
                <a:solidFill>
                  <a:srgbClr val="673BBA"/>
                </a:solidFill>
              </a:rPr>
              <a:t>protocols</a:t>
            </a:r>
          </a:p>
          <a:p>
            <a:r>
              <a:rPr lang="en-IN" dirty="0"/>
              <a:t>Automatic Repeat </a:t>
            </a:r>
            <a:r>
              <a:rPr lang="en-IN" dirty="0" err="1"/>
              <a:t>ReQuest</a:t>
            </a:r>
            <a:r>
              <a:rPr lang="en-IN" dirty="0"/>
              <a:t> (ARQ) is a group of </a:t>
            </a:r>
            <a:r>
              <a:rPr lang="en-IN" dirty="0">
                <a:solidFill>
                  <a:srgbClr val="673BBA"/>
                </a:solidFill>
              </a:rPr>
              <a:t>error </a:t>
            </a:r>
            <a:r>
              <a:rPr lang="en-IN" dirty="0" smtClean="0">
                <a:solidFill>
                  <a:srgbClr val="673BBA"/>
                </a:solidFill>
              </a:rPr>
              <a:t>control </a:t>
            </a:r>
            <a:r>
              <a:rPr lang="en-IN" dirty="0">
                <a:solidFill>
                  <a:srgbClr val="673BBA"/>
                </a:solidFill>
              </a:rPr>
              <a:t>protocols</a:t>
            </a:r>
            <a:r>
              <a:rPr lang="en-IN" dirty="0"/>
              <a:t> for transmission of data over </a:t>
            </a:r>
            <a:r>
              <a:rPr lang="en-IN" dirty="0">
                <a:solidFill>
                  <a:srgbClr val="673BBA"/>
                </a:solidFill>
              </a:rPr>
              <a:t>noisy</a:t>
            </a:r>
            <a:r>
              <a:rPr lang="en-IN" dirty="0"/>
              <a:t> or </a:t>
            </a:r>
            <a:r>
              <a:rPr lang="en-IN" dirty="0">
                <a:solidFill>
                  <a:srgbClr val="673BBA"/>
                </a:solidFill>
              </a:rPr>
              <a:t>unreliable</a:t>
            </a:r>
            <a:r>
              <a:rPr lang="en-IN" dirty="0"/>
              <a:t> communication network.</a:t>
            </a:r>
            <a:endParaRPr lang="en-US" altLang="en-US" dirty="0">
              <a:latin typeface="Times New Roman" panose="02020603050405020304" pitchFamily="18" charset="0"/>
            </a:endParaRPr>
          </a:p>
          <a:p>
            <a:r>
              <a:rPr lang="en-IN" dirty="0" smtClean="0"/>
              <a:t>They </a:t>
            </a:r>
            <a:r>
              <a:rPr lang="en-IN" dirty="0"/>
              <a:t>are named so because they provide for </a:t>
            </a:r>
            <a:r>
              <a:rPr lang="en-IN" dirty="0">
                <a:solidFill>
                  <a:srgbClr val="673BBA"/>
                </a:solidFill>
              </a:rPr>
              <a:t>automatic retransmission</a:t>
            </a:r>
            <a:r>
              <a:rPr lang="en-IN" dirty="0"/>
              <a:t> of frames that are </a:t>
            </a:r>
            <a:r>
              <a:rPr lang="en-IN" dirty="0">
                <a:solidFill>
                  <a:srgbClr val="673BBA"/>
                </a:solidFill>
              </a:rPr>
              <a:t>corrupted</a:t>
            </a:r>
            <a:r>
              <a:rPr lang="en-IN" dirty="0"/>
              <a:t> or </a:t>
            </a:r>
            <a:r>
              <a:rPr lang="en-IN" dirty="0">
                <a:solidFill>
                  <a:srgbClr val="673BBA"/>
                </a:solidFill>
              </a:rPr>
              <a:t>lost</a:t>
            </a:r>
            <a:r>
              <a:rPr lang="en-IN" dirty="0"/>
              <a:t> during transmission. </a:t>
            </a:r>
            <a:endParaRPr lang="en-IN" dirty="0" smtClean="0"/>
          </a:p>
          <a:p>
            <a:r>
              <a:rPr lang="en-IN" dirty="0" smtClean="0"/>
              <a:t>ARQ </a:t>
            </a:r>
            <a:r>
              <a:rPr lang="en-IN" dirty="0"/>
              <a:t>is also </a:t>
            </a:r>
            <a:r>
              <a:rPr lang="en-IN" dirty="0" smtClean="0"/>
              <a:t>known as </a:t>
            </a:r>
            <a:r>
              <a:rPr lang="en-IN" dirty="0" smtClean="0">
                <a:solidFill>
                  <a:srgbClr val="673BBA"/>
                </a:solidFill>
              </a:rPr>
              <a:t>Positive Acknowledgement </a:t>
            </a:r>
            <a:r>
              <a:rPr lang="en-IN" dirty="0">
                <a:solidFill>
                  <a:srgbClr val="673BBA"/>
                </a:solidFill>
              </a:rPr>
              <a:t>with Retransmission (PAR</a:t>
            </a:r>
            <a:r>
              <a:rPr lang="en-IN" dirty="0" smtClean="0">
                <a:solidFill>
                  <a:srgbClr val="673BBA"/>
                </a:solidFill>
              </a:rPr>
              <a:t>)</a:t>
            </a:r>
            <a:endParaRPr lang="en-IN" dirty="0" smtClean="0"/>
          </a:p>
        </p:txBody>
      </p:sp>
      <p:pic>
        <p:nvPicPr>
          <p:cNvPr id="1026" name="Picture 2" descr="Retransmission. Automatic Repeat reQuest (ARQ) 2 Time Packet ACK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357" y="711201"/>
            <a:ext cx="4842931" cy="363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203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Automatic </a:t>
            </a:r>
            <a:r>
              <a:rPr lang="en-IN" dirty="0"/>
              <a:t>Repeat Request </a:t>
            </a:r>
            <a:r>
              <a:rPr lang="en-IN" dirty="0" smtClean="0"/>
              <a:t>(ARQ)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1201"/>
            <a:ext cx="7214357" cy="5590565"/>
          </a:xfrm>
        </p:spPr>
        <p:txBody>
          <a:bodyPr/>
          <a:lstStyle/>
          <a:p>
            <a:r>
              <a:rPr lang="en-US" b="1" dirty="0" smtClean="0"/>
              <a:t>Application</a:t>
            </a:r>
          </a:p>
          <a:p>
            <a:pPr lvl="1"/>
            <a:r>
              <a:rPr lang="en-US" dirty="0" smtClean="0"/>
              <a:t>ARQ is often used in </a:t>
            </a:r>
            <a:r>
              <a:rPr lang="en-IN" dirty="0" smtClean="0">
                <a:solidFill>
                  <a:srgbClr val="673BBA"/>
                </a:solidFill>
              </a:rPr>
              <a:t>Global </a:t>
            </a:r>
            <a:r>
              <a:rPr lang="en-IN" dirty="0">
                <a:solidFill>
                  <a:srgbClr val="673BBA"/>
                </a:solidFill>
              </a:rPr>
              <a:t>System for Mobile (GSM) </a:t>
            </a:r>
            <a:r>
              <a:rPr lang="en-IN" dirty="0" smtClean="0">
                <a:solidFill>
                  <a:srgbClr val="673BBA"/>
                </a:solidFill>
              </a:rPr>
              <a:t>communication</a:t>
            </a:r>
            <a:endParaRPr lang="en-IN" dirty="0">
              <a:solidFill>
                <a:srgbClr val="673BBA"/>
              </a:solidFill>
            </a:endParaRPr>
          </a:p>
          <a:p>
            <a:pPr lvl="1"/>
            <a:r>
              <a:rPr lang="en-IN" b="1" dirty="0"/>
              <a:t>S</a:t>
            </a:r>
            <a:r>
              <a:rPr lang="en-IN" b="1" dirty="0" smtClean="0"/>
              <a:t>hortwave </a:t>
            </a:r>
            <a:r>
              <a:rPr lang="en-IN" b="1" dirty="0"/>
              <a:t>radio</a:t>
            </a:r>
            <a:r>
              <a:rPr lang="en-IN" dirty="0"/>
              <a:t> to ensure reliable delivery of signals.</a:t>
            </a:r>
            <a:endParaRPr lang="en-IN" dirty="0" smtClean="0">
              <a:solidFill>
                <a:srgbClr val="673BBA"/>
              </a:solidFill>
            </a:endParaRPr>
          </a:p>
          <a:p>
            <a:pPr lvl="1"/>
            <a:r>
              <a:rPr lang="en-IN" dirty="0"/>
              <a:t>Transmission Control Protocol (</a:t>
            </a:r>
            <a:r>
              <a:rPr lang="en-IN" dirty="0">
                <a:solidFill>
                  <a:srgbClr val="673BBA"/>
                </a:solidFill>
              </a:rPr>
              <a:t>TCP</a:t>
            </a:r>
            <a:r>
              <a:rPr lang="en-IN" dirty="0"/>
              <a:t>)</a:t>
            </a:r>
          </a:p>
          <a:p>
            <a:pPr lvl="1"/>
            <a:r>
              <a:rPr lang="en-IN" dirty="0" smtClean="0"/>
              <a:t>Error-correction </a:t>
            </a:r>
            <a:r>
              <a:rPr lang="en-IN" dirty="0"/>
              <a:t>of message signals in </a:t>
            </a:r>
            <a:r>
              <a:rPr lang="en-IN" dirty="0">
                <a:solidFill>
                  <a:srgbClr val="673BBA"/>
                </a:solidFill>
              </a:rPr>
              <a:t>ATM</a:t>
            </a:r>
            <a:r>
              <a:rPr lang="en-IN" dirty="0"/>
              <a:t> networks.</a:t>
            </a:r>
          </a:p>
          <a:p>
            <a:pPr lvl="1"/>
            <a:r>
              <a:rPr lang="en-IN" dirty="0">
                <a:solidFill>
                  <a:srgbClr val="673BBA"/>
                </a:solidFill>
              </a:rPr>
              <a:t>High-Leve</a:t>
            </a:r>
            <a:r>
              <a:rPr lang="en-IN" dirty="0"/>
              <a:t>l Data Link protocol.</a:t>
            </a:r>
          </a:p>
          <a:p>
            <a:pPr lvl="1"/>
            <a:r>
              <a:rPr lang="en-IN" dirty="0">
                <a:solidFill>
                  <a:srgbClr val="673BBA"/>
                </a:solidFill>
              </a:rPr>
              <a:t>IBM Binary synchronous </a:t>
            </a:r>
            <a:r>
              <a:rPr lang="en-IN" dirty="0"/>
              <a:t>Communications Protocol.</a:t>
            </a:r>
          </a:p>
          <a:p>
            <a:pPr lvl="1"/>
            <a:r>
              <a:rPr lang="en-IN" dirty="0">
                <a:solidFill>
                  <a:srgbClr val="673BBA"/>
                </a:solidFill>
              </a:rPr>
              <a:t>M</a:t>
            </a:r>
            <a:r>
              <a:rPr lang="en-IN" dirty="0" smtClean="0">
                <a:solidFill>
                  <a:srgbClr val="673BBA"/>
                </a:solidFill>
              </a:rPr>
              <a:t>odem</a:t>
            </a:r>
            <a:r>
              <a:rPr lang="en-IN" dirty="0" smtClean="0"/>
              <a:t> </a:t>
            </a:r>
            <a:r>
              <a:rPr lang="en-IN" dirty="0"/>
              <a:t>file transfer protocol.</a:t>
            </a:r>
          </a:p>
        </p:txBody>
      </p:sp>
    </p:spTree>
    <p:extLst>
      <p:ext uri="{BB962C8B-B14F-4D97-AF65-F5344CB8AC3E}">
        <p14:creationId xmlns:p14="http://schemas.microsoft.com/office/powerpoint/2010/main" val="185727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Automatic Repeat Request (ARQ</a:t>
            </a:r>
            <a:r>
              <a:rPr lang="en-IN" dirty="0" smtClean="0"/>
              <a:t>): Working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5983869" cy="5590565"/>
          </a:xfrm>
        </p:spPr>
        <p:txBody>
          <a:bodyPr/>
          <a:lstStyle/>
          <a:p>
            <a:r>
              <a:rPr lang="en-US" dirty="0" smtClean="0"/>
              <a:t>In ARQ protocol, </a:t>
            </a:r>
            <a:r>
              <a:rPr lang="en-US" dirty="0" smtClean="0">
                <a:solidFill>
                  <a:srgbClr val="673BBA"/>
                </a:solidFill>
              </a:rPr>
              <a:t>receiver</a:t>
            </a:r>
            <a:r>
              <a:rPr lang="en-US" dirty="0" smtClean="0"/>
              <a:t> will send an </a:t>
            </a:r>
            <a:r>
              <a:rPr lang="en-IN" dirty="0" smtClean="0">
                <a:solidFill>
                  <a:srgbClr val="673BBA"/>
                </a:solidFill>
              </a:rPr>
              <a:t>acknowledgement</a:t>
            </a:r>
            <a:r>
              <a:rPr lang="en-IN" dirty="0" smtClean="0"/>
              <a:t> to </a:t>
            </a:r>
            <a:r>
              <a:rPr lang="en-IN" dirty="0" smtClean="0">
                <a:solidFill>
                  <a:srgbClr val="673BBA"/>
                </a:solidFill>
              </a:rPr>
              <a:t>sender</a:t>
            </a:r>
            <a:r>
              <a:rPr lang="en-IN" dirty="0" smtClean="0"/>
              <a:t> as soon it receives the frame </a:t>
            </a:r>
            <a:r>
              <a:rPr lang="en-IN" dirty="0" smtClean="0">
                <a:solidFill>
                  <a:srgbClr val="673BBA"/>
                </a:solidFill>
              </a:rPr>
              <a:t>correctly</a:t>
            </a:r>
            <a:r>
              <a:rPr lang="en-US" dirty="0" smtClean="0"/>
              <a:t>.</a:t>
            </a:r>
          </a:p>
          <a:p>
            <a:r>
              <a:rPr lang="en-US" dirty="0" smtClean="0"/>
              <a:t>If the sender don’t receive the </a:t>
            </a:r>
            <a:r>
              <a:rPr lang="en-IN" dirty="0">
                <a:solidFill>
                  <a:srgbClr val="673BBA"/>
                </a:solidFill>
              </a:rPr>
              <a:t>acknowledgement</a:t>
            </a:r>
            <a:r>
              <a:rPr lang="en-IN" dirty="0"/>
              <a:t> </a:t>
            </a:r>
            <a:r>
              <a:rPr lang="en-IN" dirty="0" smtClean="0">
                <a:solidFill>
                  <a:srgbClr val="673BBA"/>
                </a:solidFill>
              </a:rPr>
              <a:t> </a:t>
            </a:r>
            <a:r>
              <a:rPr lang="en-IN" dirty="0" smtClean="0"/>
              <a:t>before </a:t>
            </a:r>
            <a:r>
              <a:rPr lang="en-IN" dirty="0" smtClean="0">
                <a:solidFill>
                  <a:srgbClr val="673BBA"/>
                </a:solidFill>
              </a:rPr>
              <a:t>timeout</a:t>
            </a:r>
            <a:r>
              <a:rPr lang="en-IN" dirty="0" smtClean="0"/>
              <a:t>, then the sender understand that the frame has been </a:t>
            </a:r>
            <a:r>
              <a:rPr lang="en-IN" dirty="0" smtClean="0">
                <a:solidFill>
                  <a:srgbClr val="673BBA"/>
                </a:solidFill>
              </a:rPr>
              <a:t>lost/corrupted </a:t>
            </a:r>
            <a:r>
              <a:rPr lang="en-IN" dirty="0" smtClean="0"/>
              <a:t>during transmission.</a:t>
            </a:r>
          </a:p>
          <a:p>
            <a:r>
              <a:rPr lang="en-US" dirty="0" smtClean="0"/>
              <a:t>Thus, sender will </a:t>
            </a:r>
            <a:r>
              <a:rPr lang="en-IN" dirty="0">
                <a:solidFill>
                  <a:srgbClr val="673BBA"/>
                </a:solidFill>
              </a:rPr>
              <a:t>retransmits</a:t>
            </a:r>
            <a:r>
              <a:rPr lang="en-IN" dirty="0"/>
              <a:t> the </a:t>
            </a:r>
            <a:r>
              <a:rPr lang="en-IN" dirty="0" smtClean="0"/>
              <a:t>frame.</a:t>
            </a:r>
          </a:p>
          <a:p>
            <a:r>
              <a:rPr lang="en-US" dirty="0" smtClean="0"/>
              <a:t>This process will continue until the </a:t>
            </a:r>
            <a:r>
              <a:rPr lang="en-IN" dirty="0">
                <a:solidFill>
                  <a:srgbClr val="673BBA"/>
                </a:solidFill>
              </a:rPr>
              <a:t>frame</a:t>
            </a:r>
            <a:r>
              <a:rPr lang="en-IN" dirty="0"/>
              <a:t> is </a:t>
            </a:r>
            <a:r>
              <a:rPr lang="en-IN" dirty="0" smtClean="0"/>
              <a:t>transmitted </a:t>
            </a:r>
            <a:r>
              <a:rPr lang="en-IN" dirty="0" smtClean="0">
                <a:solidFill>
                  <a:srgbClr val="673BBA"/>
                </a:solidFill>
              </a:rPr>
              <a:t>successfully</a:t>
            </a:r>
            <a:r>
              <a:rPr lang="en-IN" dirty="0" smtClean="0"/>
              <a:t>.</a:t>
            </a:r>
          </a:p>
          <a:p>
            <a:endParaRPr lang="en-IN" dirty="0"/>
          </a:p>
        </p:txBody>
      </p:sp>
      <p:pic>
        <p:nvPicPr>
          <p:cNvPr id="2050" name="Picture 2" descr="Hybrid Automatic Repeat Request (HARQ) in LTE FDD - Techplay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03"/>
          <a:stretch/>
        </p:blipFill>
        <p:spPr bwMode="auto">
          <a:xfrm>
            <a:off x="6296866" y="1047750"/>
            <a:ext cx="5763955" cy="178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34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Automatic Repeat Request (ARQ</a:t>
            </a:r>
            <a:r>
              <a:rPr lang="en-IN" dirty="0" smtClean="0"/>
              <a:t>): Types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4667250" y="1430337"/>
            <a:ext cx="2857500" cy="1270000"/>
          </a:xfrm>
          <a:prstGeom prst="rect">
            <a:avLst/>
          </a:prstGeom>
          <a:solidFill>
            <a:srgbClr val="673BBA">
              <a:alpha val="27000"/>
            </a:srgbClr>
          </a:solidFill>
          <a:ln>
            <a:solidFill>
              <a:srgbClr val="673B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ARQ Protocols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04900" y="3419473"/>
            <a:ext cx="2857500" cy="1270000"/>
          </a:xfrm>
          <a:prstGeom prst="rect">
            <a:avLst/>
          </a:prstGeom>
          <a:solidFill>
            <a:srgbClr val="673BBA">
              <a:alpha val="27000"/>
            </a:srgbClr>
          </a:solidFill>
          <a:ln>
            <a:solidFill>
              <a:srgbClr val="673B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Stop-and-wait 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ARQ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67250" y="3419473"/>
            <a:ext cx="2857500" cy="1270000"/>
          </a:xfrm>
          <a:prstGeom prst="rect">
            <a:avLst/>
          </a:prstGeom>
          <a:solidFill>
            <a:srgbClr val="673BBA">
              <a:alpha val="27000"/>
            </a:srgbClr>
          </a:solidFill>
          <a:ln>
            <a:solidFill>
              <a:srgbClr val="673B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Go-back-N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ARQ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229600" y="3419473"/>
            <a:ext cx="2857500" cy="1270000"/>
          </a:xfrm>
          <a:prstGeom prst="rect">
            <a:avLst/>
          </a:prstGeom>
          <a:solidFill>
            <a:srgbClr val="673BBA">
              <a:alpha val="27000"/>
            </a:srgbClr>
          </a:solidFill>
          <a:ln>
            <a:solidFill>
              <a:srgbClr val="673B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Selective Repeat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ARQ</a:t>
            </a:r>
            <a:endParaRPr lang="en-IN" b="1" dirty="0">
              <a:solidFill>
                <a:schemeClr val="tx1"/>
              </a:solidFill>
            </a:endParaRPr>
          </a:p>
        </p:txBody>
      </p:sp>
      <p:cxnSp>
        <p:nvCxnSpPr>
          <p:cNvPr id="11" name="Elbow Connector 10"/>
          <p:cNvCxnSpPr>
            <a:stCxn id="4" idx="2"/>
            <a:endCxn id="8" idx="0"/>
          </p:cNvCxnSpPr>
          <p:nvPr/>
        </p:nvCxnSpPr>
        <p:spPr>
          <a:xfrm rot="5400000">
            <a:off x="3955257" y="1278730"/>
            <a:ext cx="719136" cy="3562350"/>
          </a:xfrm>
          <a:prstGeom prst="bentConnector3">
            <a:avLst/>
          </a:prstGeom>
          <a:ln>
            <a:solidFill>
              <a:srgbClr val="673BB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9" idx="0"/>
          </p:cNvCxnSpPr>
          <p:nvPr/>
        </p:nvCxnSpPr>
        <p:spPr>
          <a:xfrm>
            <a:off x="6096000" y="2700337"/>
            <a:ext cx="0" cy="719136"/>
          </a:xfrm>
          <a:prstGeom prst="straightConnector1">
            <a:avLst/>
          </a:prstGeom>
          <a:ln>
            <a:solidFill>
              <a:srgbClr val="673BB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4" idx="2"/>
            <a:endCxn id="10" idx="0"/>
          </p:cNvCxnSpPr>
          <p:nvPr/>
        </p:nvCxnSpPr>
        <p:spPr>
          <a:xfrm rot="16200000" flipH="1">
            <a:off x="7517607" y="1278730"/>
            <a:ext cx="719136" cy="3562350"/>
          </a:xfrm>
          <a:prstGeom prst="bentConnector3">
            <a:avLst/>
          </a:prstGeom>
          <a:ln>
            <a:solidFill>
              <a:srgbClr val="673BB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28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22421" y="863444"/>
            <a:ext cx="1981200" cy="16891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0101110011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1000010111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1000000011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1111110000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0110011001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Error </a:t>
            </a:r>
            <a:r>
              <a:rPr lang="en-IN" dirty="0" smtClean="0"/>
              <a:t>Detection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9491241" cy="5590565"/>
          </a:xfrm>
        </p:spPr>
        <p:txBody>
          <a:bodyPr/>
          <a:lstStyle/>
          <a:p>
            <a:r>
              <a:rPr lang="en-IN" dirty="0" smtClean="0"/>
              <a:t>When </a:t>
            </a:r>
            <a:r>
              <a:rPr lang="en-IN" dirty="0"/>
              <a:t>a message is </a:t>
            </a:r>
            <a:r>
              <a:rPr lang="en-IN" dirty="0">
                <a:solidFill>
                  <a:srgbClr val="673BBA"/>
                </a:solidFill>
              </a:rPr>
              <a:t>transmitted</a:t>
            </a:r>
            <a:r>
              <a:rPr lang="en-IN" dirty="0"/>
              <a:t>, it may get </a:t>
            </a:r>
            <a:r>
              <a:rPr lang="en-IN" dirty="0">
                <a:solidFill>
                  <a:srgbClr val="673BBA"/>
                </a:solidFill>
              </a:rPr>
              <a:t>scrambled</a:t>
            </a:r>
            <a:r>
              <a:rPr lang="en-IN" dirty="0"/>
              <a:t> </a:t>
            </a:r>
            <a:r>
              <a:rPr lang="en-IN" dirty="0" smtClean="0"/>
              <a:t>due to </a:t>
            </a:r>
            <a:r>
              <a:rPr lang="en-IN" dirty="0">
                <a:solidFill>
                  <a:srgbClr val="673BBA"/>
                </a:solidFill>
              </a:rPr>
              <a:t>noise</a:t>
            </a:r>
            <a:r>
              <a:rPr lang="en-IN" dirty="0"/>
              <a:t> or data may get corrupted. </a:t>
            </a:r>
            <a:endParaRPr lang="en-IN" dirty="0" smtClean="0"/>
          </a:p>
          <a:p>
            <a:r>
              <a:rPr lang="en-IN" dirty="0" smtClean="0"/>
              <a:t>To </a:t>
            </a:r>
            <a:r>
              <a:rPr lang="en-IN" dirty="0"/>
              <a:t>avoid this, we use </a:t>
            </a:r>
            <a:r>
              <a:rPr lang="en-IN" dirty="0">
                <a:solidFill>
                  <a:srgbClr val="673BBA"/>
                </a:solidFill>
              </a:rPr>
              <a:t>error-detecting codes </a:t>
            </a:r>
            <a:r>
              <a:rPr lang="en-IN" dirty="0" smtClean="0"/>
              <a:t>that </a:t>
            </a:r>
            <a:r>
              <a:rPr lang="en-IN" dirty="0"/>
              <a:t>are </a:t>
            </a:r>
            <a:r>
              <a:rPr lang="en-IN" dirty="0">
                <a:solidFill>
                  <a:srgbClr val="673BBA"/>
                </a:solidFill>
              </a:rPr>
              <a:t>additional</a:t>
            </a:r>
            <a:r>
              <a:rPr lang="en-IN" dirty="0"/>
              <a:t> data added to a given digital message to help us </a:t>
            </a:r>
            <a:r>
              <a:rPr lang="en-IN" dirty="0">
                <a:solidFill>
                  <a:srgbClr val="673BBA"/>
                </a:solidFill>
              </a:rPr>
              <a:t>detect</a:t>
            </a:r>
            <a:r>
              <a:rPr lang="en-IN" dirty="0"/>
              <a:t> if an error occurred during transmission of the message. </a:t>
            </a:r>
            <a:endParaRPr lang="en-IN" dirty="0" smtClean="0"/>
          </a:p>
          <a:p>
            <a:r>
              <a:rPr lang="en-IN" dirty="0" smtClean="0"/>
              <a:t>E.g. </a:t>
            </a:r>
            <a:r>
              <a:rPr lang="en-IN" dirty="0"/>
              <a:t> </a:t>
            </a:r>
            <a:r>
              <a:rPr lang="en-IN" dirty="0">
                <a:solidFill>
                  <a:srgbClr val="673BBA"/>
                </a:solidFill>
              </a:rPr>
              <a:t>parity </a:t>
            </a:r>
            <a:r>
              <a:rPr lang="en-IN" dirty="0" smtClean="0">
                <a:solidFill>
                  <a:srgbClr val="673BBA"/>
                </a:solidFill>
              </a:rPr>
              <a:t>check</a:t>
            </a:r>
            <a:endParaRPr lang="en-IN" dirty="0">
              <a:solidFill>
                <a:srgbClr val="673BBA"/>
              </a:solidFill>
            </a:endParaRPr>
          </a:p>
        </p:txBody>
      </p:sp>
      <p:pic>
        <p:nvPicPr>
          <p:cNvPr id="41986" name="Picture 2" descr="Search Engine Optimisation: How to rank on the first page of ...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2421" y="87742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 descr="Character Par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775" y="2772901"/>
            <a:ext cx="3629025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33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Stop-and-wait ARQ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7256591" cy="5590565"/>
          </a:xfrm>
        </p:spPr>
        <p:txBody>
          <a:bodyPr/>
          <a:lstStyle/>
          <a:p>
            <a:r>
              <a:rPr lang="en-IN" dirty="0">
                <a:solidFill>
                  <a:srgbClr val="673BBA"/>
                </a:solidFill>
              </a:rPr>
              <a:t>Stop – and – wait ARQ </a:t>
            </a:r>
            <a:r>
              <a:rPr lang="en-IN" dirty="0"/>
              <a:t>provides </a:t>
            </a:r>
            <a:r>
              <a:rPr lang="en-IN" dirty="0">
                <a:solidFill>
                  <a:srgbClr val="673BBA"/>
                </a:solidFill>
              </a:rPr>
              <a:t>unidirectional</a:t>
            </a:r>
            <a:r>
              <a:rPr lang="en-IN" dirty="0"/>
              <a:t> data transmission with </a:t>
            </a:r>
            <a:r>
              <a:rPr lang="en-IN" dirty="0">
                <a:solidFill>
                  <a:srgbClr val="673BBA"/>
                </a:solidFill>
              </a:rPr>
              <a:t>flow control </a:t>
            </a:r>
            <a:r>
              <a:rPr lang="en-IN" dirty="0"/>
              <a:t>and </a:t>
            </a:r>
            <a:r>
              <a:rPr lang="en-IN" dirty="0">
                <a:solidFill>
                  <a:srgbClr val="673BBA"/>
                </a:solidFill>
              </a:rPr>
              <a:t>error control </a:t>
            </a:r>
            <a:r>
              <a:rPr lang="en-IN" dirty="0"/>
              <a:t>mechanisms, appropriate for </a:t>
            </a:r>
            <a:r>
              <a:rPr lang="en-IN" dirty="0">
                <a:solidFill>
                  <a:srgbClr val="673BBA"/>
                </a:solidFill>
              </a:rPr>
              <a:t>noisy channels</a:t>
            </a:r>
            <a:r>
              <a:rPr lang="en-IN" dirty="0"/>
              <a:t>. </a:t>
            </a:r>
            <a:endParaRPr lang="en-IN" dirty="0" smtClean="0"/>
          </a:p>
          <a:p>
            <a:r>
              <a:rPr lang="en-IN" dirty="0" smtClean="0"/>
              <a:t>The </a:t>
            </a:r>
            <a:r>
              <a:rPr lang="en-IN" dirty="0"/>
              <a:t>sender keeps a </a:t>
            </a:r>
            <a:r>
              <a:rPr lang="en-IN" dirty="0">
                <a:solidFill>
                  <a:srgbClr val="673BBA"/>
                </a:solidFill>
              </a:rPr>
              <a:t>copy</a:t>
            </a:r>
            <a:r>
              <a:rPr lang="en-IN" dirty="0"/>
              <a:t> of the sent frame</a:t>
            </a:r>
            <a:r>
              <a:rPr lang="en-IN" dirty="0" smtClean="0"/>
              <a:t>.</a:t>
            </a:r>
          </a:p>
          <a:p>
            <a:r>
              <a:rPr lang="en-IN" dirty="0" smtClean="0"/>
              <a:t>It </a:t>
            </a:r>
            <a:r>
              <a:rPr lang="en-IN" dirty="0"/>
              <a:t>then waits for a </a:t>
            </a:r>
            <a:r>
              <a:rPr lang="en-IN" dirty="0">
                <a:solidFill>
                  <a:srgbClr val="673BBA"/>
                </a:solidFill>
              </a:rPr>
              <a:t>finite time </a:t>
            </a:r>
            <a:r>
              <a:rPr lang="en-IN" dirty="0"/>
              <a:t>to receive a </a:t>
            </a:r>
            <a:r>
              <a:rPr lang="en-IN" dirty="0">
                <a:solidFill>
                  <a:srgbClr val="673BBA"/>
                </a:solidFill>
              </a:rPr>
              <a:t>positive acknowledgement</a:t>
            </a:r>
            <a:r>
              <a:rPr lang="en-IN" dirty="0"/>
              <a:t> from receiver. </a:t>
            </a:r>
            <a:endParaRPr lang="en-IN" dirty="0" smtClean="0"/>
          </a:p>
          <a:p>
            <a:r>
              <a:rPr lang="en-IN" dirty="0" smtClean="0"/>
              <a:t>If </a:t>
            </a:r>
            <a:r>
              <a:rPr lang="en-IN" dirty="0"/>
              <a:t>the timer </a:t>
            </a:r>
            <a:r>
              <a:rPr lang="en-IN" dirty="0">
                <a:solidFill>
                  <a:srgbClr val="673BBA"/>
                </a:solidFill>
              </a:rPr>
              <a:t>expires</a:t>
            </a:r>
            <a:r>
              <a:rPr lang="en-IN" dirty="0"/>
              <a:t>, the frame is </a:t>
            </a:r>
            <a:r>
              <a:rPr lang="en-IN" dirty="0">
                <a:solidFill>
                  <a:srgbClr val="673BBA"/>
                </a:solidFill>
              </a:rPr>
              <a:t>retransmitted</a:t>
            </a:r>
            <a:r>
              <a:rPr lang="en-IN" dirty="0"/>
              <a:t>. </a:t>
            </a:r>
            <a:endParaRPr lang="en-IN" dirty="0" smtClean="0"/>
          </a:p>
          <a:p>
            <a:r>
              <a:rPr lang="en-IN" dirty="0" smtClean="0"/>
              <a:t>If </a:t>
            </a:r>
            <a:r>
              <a:rPr lang="en-IN" dirty="0"/>
              <a:t>a positive acknowledgement is </a:t>
            </a:r>
            <a:r>
              <a:rPr lang="en-IN" dirty="0">
                <a:solidFill>
                  <a:srgbClr val="673BBA"/>
                </a:solidFill>
              </a:rPr>
              <a:t>received</a:t>
            </a:r>
            <a:r>
              <a:rPr lang="en-IN" dirty="0"/>
              <a:t> then the next </a:t>
            </a:r>
            <a:r>
              <a:rPr lang="en-IN" dirty="0">
                <a:solidFill>
                  <a:srgbClr val="673BBA"/>
                </a:solidFill>
              </a:rPr>
              <a:t>frame</a:t>
            </a:r>
            <a:r>
              <a:rPr lang="en-IN" dirty="0"/>
              <a:t> is sent.</a:t>
            </a:r>
          </a:p>
        </p:txBody>
      </p:sp>
      <p:pic>
        <p:nvPicPr>
          <p:cNvPr id="4100" name="Picture 4" descr="cn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588" y="711201"/>
            <a:ext cx="4917411" cy="462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33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Go-back-N ARQ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4542751" cy="5590565"/>
          </a:xfrm>
        </p:spPr>
        <p:txBody>
          <a:bodyPr/>
          <a:lstStyle/>
          <a:p>
            <a:r>
              <a:rPr lang="en-IN" dirty="0">
                <a:solidFill>
                  <a:srgbClr val="673BBA"/>
                </a:solidFill>
              </a:rPr>
              <a:t>Go – Back – N ARQ </a:t>
            </a:r>
            <a:r>
              <a:rPr lang="en-IN" dirty="0"/>
              <a:t>provides for sending </a:t>
            </a:r>
            <a:r>
              <a:rPr lang="en-IN" dirty="0">
                <a:solidFill>
                  <a:srgbClr val="673BBA"/>
                </a:solidFill>
              </a:rPr>
              <a:t>multiple frames </a:t>
            </a:r>
            <a:r>
              <a:rPr lang="en-IN" dirty="0"/>
              <a:t>before receiving the acknowledgement for the first frame. </a:t>
            </a:r>
            <a:endParaRPr lang="en-IN" dirty="0" smtClean="0"/>
          </a:p>
          <a:p>
            <a:r>
              <a:rPr lang="en-IN" dirty="0" smtClean="0"/>
              <a:t>It </a:t>
            </a:r>
            <a:r>
              <a:rPr lang="en-IN" dirty="0"/>
              <a:t>uses the concept of </a:t>
            </a:r>
            <a:r>
              <a:rPr lang="en-IN" dirty="0">
                <a:solidFill>
                  <a:srgbClr val="673BBA"/>
                </a:solidFill>
              </a:rPr>
              <a:t>sliding window</a:t>
            </a:r>
            <a:r>
              <a:rPr lang="en-IN" dirty="0"/>
              <a:t>, and so is also called </a:t>
            </a:r>
            <a:r>
              <a:rPr lang="en-IN" dirty="0">
                <a:solidFill>
                  <a:srgbClr val="673BBA"/>
                </a:solidFill>
              </a:rPr>
              <a:t>sliding window protocol</a:t>
            </a:r>
            <a:r>
              <a:rPr lang="en-IN" dirty="0"/>
              <a:t>. </a:t>
            </a:r>
            <a:endParaRPr lang="en-IN" dirty="0" smtClean="0"/>
          </a:p>
          <a:p>
            <a:r>
              <a:rPr lang="en-IN" dirty="0" smtClean="0"/>
              <a:t>The </a:t>
            </a:r>
            <a:r>
              <a:rPr lang="en-IN" dirty="0"/>
              <a:t>frames are </a:t>
            </a:r>
            <a:r>
              <a:rPr lang="en-IN" dirty="0">
                <a:solidFill>
                  <a:srgbClr val="673BBA"/>
                </a:solidFill>
              </a:rPr>
              <a:t>sequentially numbered</a:t>
            </a:r>
            <a:r>
              <a:rPr lang="en-IN" dirty="0"/>
              <a:t> and a finite number of frames are sent. </a:t>
            </a:r>
            <a:endParaRPr lang="en-IN" dirty="0" smtClean="0"/>
          </a:p>
          <a:p>
            <a:r>
              <a:rPr lang="en-IN" dirty="0" smtClean="0"/>
              <a:t>If </a:t>
            </a:r>
            <a:r>
              <a:rPr lang="en-IN" dirty="0"/>
              <a:t>the </a:t>
            </a:r>
            <a:r>
              <a:rPr lang="en-IN" dirty="0">
                <a:solidFill>
                  <a:srgbClr val="673BBA"/>
                </a:solidFill>
              </a:rPr>
              <a:t>acknowledgement</a:t>
            </a:r>
            <a:r>
              <a:rPr lang="en-IN" dirty="0"/>
              <a:t> of a frame is </a:t>
            </a:r>
            <a:r>
              <a:rPr lang="en-IN" dirty="0">
                <a:solidFill>
                  <a:srgbClr val="673BBA"/>
                </a:solidFill>
              </a:rPr>
              <a:t>not received </a:t>
            </a:r>
            <a:r>
              <a:rPr lang="en-IN" dirty="0"/>
              <a:t>within </a:t>
            </a:r>
            <a:r>
              <a:rPr lang="en-IN" dirty="0" smtClean="0"/>
              <a:t>timeout period, </a:t>
            </a:r>
            <a:r>
              <a:rPr lang="en-IN" dirty="0"/>
              <a:t>all frames starting from that frame are </a:t>
            </a:r>
            <a:r>
              <a:rPr lang="en-IN" dirty="0">
                <a:solidFill>
                  <a:srgbClr val="673BBA"/>
                </a:solidFill>
              </a:rPr>
              <a:t>retransmitted</a:t>
            </a:r>
            <a:r>
              <a:rPr lang="en-IN" dirty="0"/>
              <a:t>.</a:t>
            </a:r>
          </a:p>
        </p:txBody>
      </p:sp>
      <p:pic>
        <p:nvPicPr>
          <p:cNvPr id="5122" name="Picture 2" descr="Sliding Window Protocol | Set 2 (Receiver Side) - GeeksforGee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931" y="711201"/>
            <a:ext cx="7518069" cy="433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71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Selective </a:t>
            </a:r>
            <a:r>
              <a:rPr lang="en-US" dirty="0" smtClean="0">
                <a:solidFill>
                  <a:schemeClr val="tx1"/>
                </a:solidFill>
              </a:rPr>
              <a:t>Repeat ARQ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5645506" cy="5590565"/>
          </a:xfrm>
        </p:spPr>
        <p:txBody>
          <a:bodyPr/>
          <a:lstStyle/>
          <a:p>
            <a:r>
              <a:rPr lang="en-US" dirty="0">
                <a:solidFill>
                  <a:srgbClr val="673BBA"/>
                </a:solidFill>
              </a:rPr>
              <a:t>Selective Repeat </a:t>
            </a:r>
            <a:r>
              <a:rPr lang="en-US" dirty="0" smtClean="0">
                <a:solidFill>
                  <a:srgbClr val="673BBA"/>
                </a:solidFill>
              </a:rPr>
              <a:t>ARQ </a:t>
            </a:r>
            <a:r>
              <a:rPr lang="en-US" dirty="0" smtClean="0"/>
              <a:t>also </a:t>
            </a:r>
            <a:r>
              <a:rPr lang="en-IN" dirty="0" smtClean="0"/>
              <a:t>provides </a:t>
            </a:r>
            <a:r>
              <a:rPr lang="en-IN" dirty="0"/>
              <a:t>for sending </a:t>
            </a:r>
            <a:r>
              <a:rPr lang="en-IN" dirty="0">
                <a:solidFill>
                  <a:srgbClr val="673BBA"/>
                </a:solidFill>
              </a:rPr>
              <a:t>multiple frames </a:t>
            </a:r>
            <a:r>
              <a:rPr lang="en-IN" dirty="0"/>
              <a:t>before receiving the </a:t>
            </a:r>
            <a:r>
              <a:rPr lang="en-IN" dirty="0">
                <a:solidFill>
                  <a:srgbClr val="673BBA"/>
                </a:solidFill>
              </a:rPr>
              <a:t>acknowledgement</a:t>
            </a:r>
            <a:r>
              <a:rPr lang="en-IN" dirty="0"/>
              <a:t> for the first frame. </a:t>
            </a:r>
            <a:endParaRPr lang="en-IN" dirty="0" smtClean="0"/>
          </a:p>
          <a:p>
            <a:r>
              <a:rPr lang="en-IN" dirty="0" smtClean="0"/>
              <a:t>However</a:t>
            </a:r>
            <a:r>
              <a:rPr lang="en-IN" dirty="0"/>
              <a:t>, here only the </a:t>
            </a:r>
            <a:r>
              <a:rPr lang="en-IN" dirty="0">
                <a:solidFill>
                  <a:srgbClr val="673BBA"/>
                </a:solidFill>
              </a:rPr>
              <a:t>erroneous or lost frames are retransmitted,</a:t>
            </a:r>
            <a:r>
              <a:rPr lang="en-IN" dirty="0"/>
              <a:t> while the good frames are received and </a:t>
            </a:r>
            <a:r>
              <a:rPr lang="en-IN" dirty="0">
                <a:solidFill>
                  <a:srgbClr val="673BBA"/>
                </a:solidFill>
              </a:rPr>
              <a:t>buffered</a:t>
            </a:r>
            <a:r>
              <a:rPr lang="en-IN" dirty="0"/>
              <a:t>.</a:t>
            </a:r>
          </a:p>
        </p:txBody>
      </p:sp>
      <p:pic>
        <p:nvPicPr>
          <p:cNvPr id="6146" name="Picture 2" descr="Sliding Window Protocol | Set 3 (Selective Repeat) - GeeksforGee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727" y="711201"/>
            <a:ext cx="6256273" cy="527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161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GTU Questions: Unit 2-Part 4</a:t>
            </a:r>
            <a:endParaRPr lang="en-IN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7369712"/>
              </p:ext>
            </p:extLst>
          </p:nvPr>
        </p:nvGraphicFramePr>
        <p:xfrm>
          <a:off x="131763" y="1299616"/>
          <a:ext cx="11898312" cy="1752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2113"/>
                <a:gridCol w="9284195"/>
                <a:gridCol w="853533"/>
                <a:gridCol w="122847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Sr.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Question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Marks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Year</a:t>
                      </a:r>
                      <a:endParaRPr lang="en-IN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Describe Error Control Coding in brief.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Win’18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How Error Control is implemented using Automatic Repeat Request (ARQ) mechanism?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Win’19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Enlist and explain Error detection methods in cellular wireless network.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</a:p>
                    <a:p>
                      <a:pPr algn="ctr"/>
                      <a:r>
                        <a:rPr lang="en-US" dirty="0" smtClean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Sum’19</a:t>
                      </a:r>
                    </a:p>
                    <a:p>
                      <a:r>
                        <a:rPr lang="en-US" dirty="0" smtClean="0"/>
                        <a:t>Win’20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513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31763" y="863600"/>
          <a:ext cx="10087058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003"/>
                <a:gridCol w="91810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Book:</a:t>
                      </a:r>
                      <a:endParaRPr lang="en-IN" sz="20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kern="1200" dirty="0" smtClean="0"/>
                        <a:t>Wireless Communications &amp; Networks, Second Edition, William Stallings by Pearson</a:t>
                      </a:r>
                      <a:endParaRPr lang="en-IN" sz="2000" b="0" i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 sz="20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000" b="0" i="1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366" y="75037"/>
            <a:ext cx="561128" cy="5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8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Thank You</a:t>
            </a:r>
            <a:endParaRPr lang="en-IN" i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439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Error Detection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00" y="3606644"/>
            <a:ext cx="5964820" cy="2474842"/>
          </a:xfrm>
        </p:spPr>
        <p:txBody>
          <a:bodyPr/>
          <a:lstStyle/>
          <a:p>
            <a:r>
              <a:rPr lang="en-US" b="1" dirty="0" smtClean="0"/>
              <a:t>Transmitter</a:t>
            </a:r>
          </a:p>
          <a:p>
            <a:pPr lvl="1"/>
            <a:r>
              <a:rPr lang="en-US" altLang="en-US" sz="2400" dirty="0"/>
              <a:t>For a given frame, an error-detecting code (</a:t>
            </a:r>
            <a:r>
              <a:rPr lang="en-US" altLang="en-US" sz="2400" dirty="0">
                <a:solidFill>
                  <a:srgbClr val="673BBA"/>
                </a:solidFill>
              </a:rPr>
              <a:t>check</a:t>
            </a:r>
            <a:r>
              <a:rPr lang="en-US" altLang="en-US" sz="2400" dirty="0"/>
              <a:t> bits) is calculated from data bits</a:t>
            </a:r>
          </a:p>
          <a:p>
            <a:pPr lvl="1"/>
            <a:r>
              <a:rPr lang="en-US" altLang="en-US" sz="2400" dirty="0"/>
              <a:t>Check bits are </a:t>
            </a:r>
            <a:r>
              <a:rPr lang="en-US" altLang="en-US" sz="2400" dirty="0">
                <a:solidFill>
                  <a:srgbClr val="673BBA"/>
                </a:solidFill>
              </a:rPr>
              <a:t>appended</a:t>
            </a:r>
            <a:r>
              <a:rPr lang="en-US" altLang="en-US" sz="2400" dirty="0"/>
              <a:t> to data bits</a:t>
            </a:r>
          </a:p>
          <a:p>
            <a:endParaRPr lang="en-IN" dirty="0"/>
          </a:p>
        </p:txBody>
      </p:sp>
      <p:pic>
        <p:nvPicPr>
          <p:cNvPr id="43012" name="Picture 4" descr="Top Towers Stickers for Android &amp; iOS | Gfycat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156" y="1153730"/>
            <a:ext cx="2004707" cy="228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op Towers Stickers for Android &amp; iOS | Gfycat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057" y="1153730"/>
            <a:ext cx="2004707" cy="228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096000" y="3585029"/>
            <a:ext cx="5878285" cy="28689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430AA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Receiver</a:t>
            </a:r>
          </a:p>
          <a:p>
            <a:pPr lvl="1"/>
            <a:r>
              <a:rPr lang="en-US" altLang="en-US" sz="2400" dirty="0" smtClean="0">
                <a:solidFill>
                  <a:srgbClr val="673BBA"/>
                </a:solidFill>
              </a:rPr>
              <a:t>Separates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incoming frame into </a:t>
            </a:r>
            <a:r>
              <a:rPr lang="en-US" altLang="en-US" sz="2400" dirty="0">
                <a:solidFill>
                  <a:srgbClr val="673BBA"/>
                </a:solidFill>
              </a:rPr>
              <a:t>data bits </a:t>
            </a:r>
            <a:r>
              <a:rPr lang="en-US" altLang="en-US" sz="2400" dirty="0"/>
              <a:t>and </a:t>
            </a:r>
            <a:r>
              <a:rPr lang="en-US" altLang="en-US" sz="2400" dirty="0">
                <a:solidFill>
                  <a:srgbClr val="673BBA"/>
                </a:solidFill>
              </a:rPr>
              <a:t>check bits</a:t>
            </a:r>
          </a:p>
          <a:p>
            <a:pPr lvl="1"/>
            <a:r>
              <a:rPr lang="en-US" altLang="en-US" sz="2400" dirty="0">
                <a:solidFill>
                  <a:srgbClr val="673BBA"/>
                </a:solidFill>
              </a:rPr>
              <a:t>Calculates</a:t>
            </a:r>
            <a:r>
              <a:rPr lang="en-US" altLang="en-US" sz="2400" dirty="0"/>
              <a:t> check bits from received data bits</a:t>
            </a:r>
          </a:p>
          <a:p>
            <a:pPr lvl="1"/>
            <a:r>
              <a:rPr lang="en-US" altLang="en-US" sz="2400" dirty="0">
                <a:solidFill>
                  <a:srgbClr val="673BBA"/>
                </a:solidFill>
              </a:rPr>
              <a:t>Compares</a:t>
            </a:r>
            <a:r>
              <a:rPr lang="en-US" altLang="en-US" sz="2400" dirty="0"/>
              <a:t> calculated check bits against received check bits</a:t>
            </a:r>
          </a:p>
          <a:p>
            <a:pPr lvl="1"/>
            <a:r>
              <a:rPr lang="en-US" altLang="en-US" sz="2400" dirty="0">
                <a:solidFill>
                  <a:srgbClr val="673BBA"/>
                </a:solidFill>
              </a:rPr>
              <a:t>Detected</a:t>
            </a:r>
            <a:r>
              <a:rPr lang="en-US" altLang="en-US" sz="2400" dirty="0"/>
              <a:t> error </a:t>
            </a:r>
            <a:r>
              <a:rPr lang="en-US" altLang="en-US" sz="2400" dirty="0" smtClean="0"/>
              <a:t>if </a:t>
            </a:r>
            <a:r>
              <a:rPr lang="en-US" altLang="en-US" sz="2400" dirty="0" smtClean="0">
                <a:solidFill>
                  <a:srgbClr val="673BBA"/>
                </a:solidFill>
              </a:rPr>
              <a:t>mismatch </a:t>
            </a:r>
            <a:r>
              <a:rPr lang="en-US" altLang="en-US" sz="2400" dirty="0"/>
              <a:t>occurs</a:t>
            </a:r>
            <a:endParaRPr lang="en-US" altLang="en-US" sz="2400" dirty="0">
              <a:solidFill>
                <a:srgbClr val="673BBA"/>
              </a:solidFill>
            </a:endParaRPr>
          </a:p>
          <a:p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2387758" y="1259351"/>
            <a:ext cx="1271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Transmitter</a:t>
            </a:r>
          </a:p>
        </p:txBody>
      </p:sp>
      <p:sp>
        <p:nvSpPr>
          <p:cNvPr id="5" name="Rectangle 4"/>
          <p:cNvSpPr/>
          <p:nvPr/>
        </p:nvSpPr>
        <p:spPr>
          <a:xfrm>
            <a:off x="7677723" y="1201295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Receiver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4025863" y="2057322"/>
            <a:ext cx="3144194" cy="478972"/>
          </a:xfrm>
          <a:prstGeom prst="rightArrow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01100011</a:t>
            </a:r>
            <a:endParaRPr lang="en-IN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34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 animBg="1"/>
    </p:bldLst>
  </p:timing>
</p:sld>
</file>

<file path=ppt/theme/theme1.xml><?xml version="1.0" encoding="utf-8"?>
<a:theme xmlns:a="http://schemas.openxmlformats.org/drawingml/2006/main" name="VIdeo Lecture 16x9 Light Templat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VIdeo Lecture 16x9 Light Template</Template>
  <TotalTime>9365</TotalTime>
  <Words>5525</Words>
  <Application>Microsoft Office PowerPoint</Application>
  <PresentationFormat>Widescreen</PresentationFormat>
  <Paragraphs>2575</Paragraphs>
  <Slides>85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100" baseType="lpstr">
      <vt:lpstr>Verdana</vt:lpstr>
      <vt:lpstr>Roboto Mono Thin</vt:lpstr>
      <vt:lpstr>Lato</vt:lpstr>
      <vt:lpstr>Consolas</vt:lpstr>
      <vt:lpstr>Calibri</vt:lpstr>
      <vt:lpstr>Roboto Light</vt:lpstr>
      <vt:lpstr>Segoe UI Black</vt:lpstr>
      <vt:lpstr>Times New Roman</vt:lpstr>
      <vt:lpstr>Roboto Condensed Light</vt:lpstr>
      <vt:lpstr>Roboto Condensed</vt:lpstr>
      <vt:lpstr>Wingdings</vt:lpstr>
      <vt:lpstr>Wingdings 3</vt:lpstr>
      <vt:lpstr>Wingdings 2</vt:lpstr>
      <vt:lpstr>Arial</vt:lpstr>
      <vt:lpstr>VIdeo Lecture 16x9 Light Template</vt:lpstr>
      <vt:lpstr>Unit-2: Wireless Communication Technology PART-4 : Coding and Error Control</vt:lpstr>
      <vt:lpstr>Coding and Error Control</vt:lpstr>
      <vt:lpstr>Coding and Error Control</vt:lpstr>
      <vt:lpstr>Coding and Error Control</vt:lpstr>
      <vt:lpstr>Types of Errors</vt:lpstr>
      <vt:lpstr>Types of Errors</vt:lpstr>
      <vt:lpstr>Error Detection</vt:lpstr>
      <vt:lpstr>Error Detection</vt:lpstr>
      <vt:lpstr>Error Detection Process</vt:lpstr>
      <vt:lpstr>Error Detection Techniques</vt:lpstr>
      <vt:lpstr>Error Detection Techniques</vt:lpstr>
      <vt:lpstr>Parity Check</vt:lpstr>
      <vt:lpstr>Parity Check</vt:lpstr>
      <vt:lpstr>Error Detection in Parity check</vt:lpstr>
      <vt:lpstr>Error Detection Techniques</vt:lpstr>
      <vt:lpstr>Cyclic Redundancy Check</vt:lpstr>
      <vt:lpstr>Cyclic Redundancy Check</vt:lpstr>
      <vt:lpstr>Cyclic Redundancy Check: Example (Transmitter)</vt:lpstr>
      <vt:lpstr>Cyclic Redundancy Check: Example (Receiver)</vt:lpstr>
      <vt:lpstr>Cyclic Redundancy Check: Example (Receiver)</vt:lpstr>
      <vt:lpstr>Cyclic Redundancy Check: Error Example (Receiver)</vt:lpstr>
      <vt:lpstr>Cyclic Redundancy Check : Flowchart</vt:lpstr>
      <vt:lpstr>Cyclic Redundancy Check : Digital Logic CRC</vt:lpstr>
      <vt:lpstr>Cyclic Redundancy Check: Exercise</vt:lpstr>
      <vt:lpstr>Error Detection Techniques</vt:lpstr>
      <vt:lpstr>Checksum</vt:lpstr>
      <vt:lpstr>Checksum: Example</vt:lpstr>
      <vt:lpstr>Checksum: Example with Error</vt:lpstr>
      <vt:lpstr>Checksum: Exercise</vt:lpstr>
      <vt:lpstr>Wireless Transmission Errors</vt:lpstr>
      <vt:lpstr>Block Error Correction Codes: FEC process  </vt:lpstr>
      <vt:lpstr>Block Error Correction Codes</vt:lpstr>
      <vt:lpstr>Hamming Code</vt:lpstr>
      <vt:lpstr>Hamming Code: Encoding a message </vt:lpstr>
      <vt:lpstr>Hamming Code Example: Encoding</vt:lpstr>
      <vt:lpstr>Hamming Code Example</vt:lpstr>
      <vt:lpstr>Hamming Code Example</vt:lpstr>
      <vt:lpstr>Hamming Code Example</vt:lpstr>
      <vt:lpstr>Hamming Code Example: Decoding</vt:lpstr>
      <vt:lpstr>Hamming Code Example: Decoding (Error)</vt:lpstr>
      <vt:lpstr>Hamming Code Example: Decoding (Error)</vt:lpstr>
      <vt:lpstr>Hamming Code Example: Exercise</vt:lpstr>
      <vt:lpstr>Hamming Code Example: Exercise</vt:lpstr>
      <vt:lpstr>Block Error Correction Codes</vt:lpstr>
      <vt:lpstr>Cyclic Code</vt:lpstr>
      <vt:lpstr>Cyclic Code</vt:lpstr>
      <vt:lpstr>Cyclic Code: Example 1</vt:lpstr>
      <vt:lpstr>Cyclic Code: Example 1</vt:lpstr>
      <vt:lpstr>Cyclic Code: Example 2</vt:lpstr>
      <vt:lpstr>Cyclic Code: Example 2</vt:lpstr>
      <vt:lpstr>Cyclic Code: Example 2(wrong example)</vt:lpstr>
      <vt:lpstr>Cyclic Code: Example 2</vt:lpstr>
      <vt:lpstr>Features of Cyclic code</vt:lpstr>
      <vt:lpstr>Block Error Correction Codes</vt:lpstr>
      <vt:lpstr>BCH Codes</vt:lpstr>
      <vt:lpstr>BCH Codes</vt:lpstr>
      <vt:lpstr>BCH Codes</vt:lpstr>
      <vt:lpstr>Reed-Solomon Codes</vt:lpstr>
      <vt:lpstr>Reed-Solomon Codes</vt:lpstr>
      <vt:lpstr>Reed-Solomon Codes</vt:lpstr>
      <vt:lpstr>Reed-Solomon Codes</vt:lpstr>
      <vt:lpstr>Reed-Solomon Codes: Application</vt:lpstr>
      <vt:lpstr>Block Interleaving</vt:lpstr>
      <vt:lpstr>Block Interleaving</vt:lpstr>
      <vt:lpstr>Block Interleaving Process</vt:lpstr>
      <vt:lpstr>Block Interleaving: Example</vt:lpstr>
      <vt:lpstr>Block Error Correction Codes</vt:lpstr>
      <vt:lpstr>Convolutional Codes</vt:lpstr>
      <vt:lpstr>Convolutional Codes</vt:lpstr>
      <vt:lpstr>Convolutional Codes</vt:lpstr>
      <vt:lpstr>Convolutional Codes: Example</vt:lpstr>
      <vt:lpstr>Convolutional Codes: Example 1</vt:lpstr>
      <vt:lpstr>Convolutional Codes: Example 1</vt:lpstr>
      <vt:lpstr>Convolutional Codes: Example 1 state diagram</vt:lpstr>
      <vt:lpstr>Automatic Repeat Request (ARQ)</vt:lpstr>
      <vt:lpstr>Automatic Repeat Request (ARQ)</vt:lpstr>
      <vt:lpstr>Automatic Repeat Request (ARQ)</vt:lpstr>
      <vt:lpstr>Automatic Repeat Request (ARQ): Working</vt:lpstr>
      <vt:lpstr>Automatic Repeat Request (ARQ): Types</vt:lpstr>
      <vt:lpstr>Stop-and-wait ARQ</vt:lpstr>
      <vt:lpstr>Go-back-N ARQ</vt:lpstr>
      <vt:lpstr>Selective Repeat ARQ</vt:lpstr>
      <vt:lpstr>GTU Questions: Unit 2-Part 4</vt:lpstr>
      <vt:lpstr>References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swati</dc:creator>
  <cp:lastModifiedBy>umesh patel</cp:lastModifiedBy>
  <cp:revision>1464</cp:revision>
  <dcterms:created xsi:type="dcterms:W3CDTF">2020-06-13T06:07:05Z</dcterms:created>
  <dcterms:modified xsi:type="dcterms:W3CDTF">2021-07-25T09:28:48Z</dcterms:modified>
</cp:coreProperties>
</file>